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1323" r:id="rId6"/>
    <p:sldId id="1327" r:id="rId7"/>
    <p:sldId id="1326" r:id="rId8"/>
    <p:sldId id="4945" r:id="rId9"/>
    <p:sldId id="4836" r:id="rId10"/>
    <p:sldId id="4834" r:id="rId11"/>
    <p:sldId id="5037" r:id="rId12"/>
    <p:sldId id="1325" r:id="rId13"/>
    <p:sldId id="4837" r:id="rId14"/>
    <p:sldId id="4932" r:id="rId15"/>
    <p:sldId id="5039" r:id="rId16"/>
    <p:sldId id="4934" r:id="rId17"/>
    <p:sldId id="4823" r:id="rId18"/>
    <p:sldId id="4935" r:id="rId19"/>
    <p:sldId id="4849" r:id="rId20"/>
    <p:sldId id="4936" r:id="rId21"/>
    <p:sldId id="5038" r:id="rId22"/>
    <p:sldId id="4937" r:id="rId23"/>
    <p:sldId id="4942" r:id="rId24"/>
    <p:sldId id="4943" r:id="rId25"/>
    <p:sldId id="4939" r:id="rId26"/>
    <p:sldId id="381" r:id="rId27"/>
    <p:sldId id="390" r:id="rId28"/>
    <p:sldId id="4940" r:id="rId29"/>
    <p:sldId id="4941" r:id="rId30"/>
    <p:sldId id="5040" r:id="rId31"/>
    <p:sldId id="4944" r:id="rId32"/>
    <p:sldId id="393" r:id="rId33"/>
    <p:sldId id="394" r:id="rId34"/>
    <p:sldId id="395"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83FB8-80A7-4F11-9809-FD557F101BDD}" v="63" dt="2023-07-18T21:03:35.70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4120" autoAdjust="0"/>
  </p:normalViewPr>
  <p:slideViewPr>
    <p:cSldViewPr snapToGrid="0" snapToObjects="1">
      <p:cViewPr varScale="1">
        <p:scale>
          <a:sx n="50" d="100"/>
          <a:sy n="50" d="100"/>
        </p:scale>
        <p:origin x="1260" y="28"/>
      </p:cViewPr>
      <p:guideLst>
        <p:guide orient="horz" pos="109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sa Cristina" userId="ea88d28a-22cf-4b5b-81bb-9846b85e4c8b" providerId="ADAL" clId="{D2A83FB8-80A7-4F11-9809-FD557F101BDD}"/>
    <pc:docChg chg="undo custSel addSld delSld modSld">
      <pc:chgData name="Pensa Cristina" userId="ea88d28a-22cf-4b5b-81bb-9846b85e4c8b" providerId="ADAL" clId="{D2A83FB8-80A7-4F11-9809-FD557F101BDD}" dt="2023-07-18T21:17:39.212" v="244" actId="20577"/>
      <pc:docMkLst>
        <pc:docMk/>
      </pc:docMkLst>
      <pc:sldChg chg="del">
        <pc:chgData name="Pensa Cristina" userId="ea88d28a-22cf-4b5b-81bb-9846b85e4c8b" providerId="ADAL" clId="{D2A83FB8-80A7-4F11-9809-FD557F101BDD}" dt="2023-07-18T19:50:00.083" v="6" actId="2696"/>
        <pc:sldMkLst>
          <pc:docMk/>
          <pc:sldMk cId="3445295394" sldId="380"/>
        </pc:sldMkLst>
      </pc:sldChg>
      <pc:sldChg chg="delSp modSp mod">
        <pc:chgData name="Pensa Cristina" userId="ea88d28a-22cf-4b5b-81bb-9846b85e4c8b" providerId="ADAL" clId="{D2A83FB8-80A7-4F11-9809-FD557F101BDD}" dt="2023-07-18T20:02:42.391" v="82" actId="1076"/>
        <pc:sldMkLst>
          <pc:docMk/>
          <pc:sldMk cId="3076720820" sldId="390"/>
        </pc:sldMkLst>
        <pc:spChg chg="mod">
          <ac:chgData name="Pensa Cristina" userId="ea88d28a-22cf-4b5b-81bb-9846b85e4c8b" providerId="ADAL" clId="{D2A83FB8-80A7-4F11-9809-FD557F101BDD}" dt="2023-07-18T20:02:27.661" v="80" actId="1076"/>
          <ac:spMkLst>
            <pc:docMk/>
            <pc:sldMk cId="3076720820" sldId="390"/>
            <ac:spMk id="5" creationId="{E02D006B-BAD6-3EBE-B3AB-3F3D779A1202}"/>
          </ac:spMkLst>
        </pc:spChg>
        <pc:graphicFrameChg chg="mod">
          <ac:chgData name="Pensa Cristina" userId="ea88d28a-22cf-4b5b-81bb-9846b85e4c8b" providerId="ADAL" clId="{D2A83FB8-80A7-4F11-9809-FD557F101BDD}" dt="2023-07-18T20:02:42.391" v="82" actId="1076"/>
          <ac:graphicFrameMkLst>
            <pc:docMk/>
            <pc:sldMk cId="3076720820" sldId="390"/>
            <ac:graphicFrameMk id="2" creationId="{2552A725-C84F-49B7-A8F4-AD4F52C6627E}"/>
          </ac:graphicFrameMkLst>
        </pc:graphicFrameChg>
        <pc:picChg chg="del">
          <ac:chgData name="Pensa Cristina" userId="ea88d28a-22cf-4b5b-81bb-9846b85e4c8b" providerId="ADAL" clId="{D2A83FB8-80A7-4F11-9809-FD557F101BDD}" dt="2023-07-18T20:01:53.102" v="77" actId="478"/>
          <ac:picMkLst>
            <pc:docMk/>
            <pc:sldMk cId="3076720820" sldId="390"/>
            <ac:picMk id="7" creationId="{FD49E8CC-B378-CD93-7DF4-38593D244C77}"/>
          </ac:picMkLst>
        </pc:picChg>
      </pc:sldChg>
      <pc:sldChg chg="delSp modSp mod">
        <pc:chgData name="Pensa Cristina" userId="ea88d28a-22cf-4b5b-81bb-9846b85e4c8b" providerId="ADAL" clId="{D2A83FB8-80A7-4F11-9809-FD557F101BDD}" dt="2023-07-18T20:17:56.264" v="100" actId="1076"/>
        <pc:sldMkLst>
          <pc:docMk/>
          <pc:sldMk cId="4189445163" sldId="393"/>
        </pc:sldMkLst>
        <pc:spChg chg="mod">
          <ac:chgData name="Pensa Cristina" userId="ea88d28a-22cf-4b5b-81bb-9846b85e4c8b" providerId="ADAL" clId="{D2A83FB8-80A7-4F11-9809-FD557F101BDD}" dt="2023-07-18T20:12:07.246" v="92" actId="1076"/>
          <ac:spMkLst>
            <pc:docMk/>
            <pc:sldMk cId="4189445163" sldId="393"/>
            <ac:spMk id="7" creationId="{C7DB3F25-87AB-6283-883A-655DF596EEC8}"/>
          </ac:spMkLst>
        </pc:spChg>
        <pc:graphicFrameChg chg="mod">
          <ac:chgData name="Pensa Cristina" userId="ea88d28a-22cf-4b5b-81bb-9846b85e4c8b" providerId="ADAL" clId="{D2A83FB8-80A7-4F11-9809-FD557F101BDD}" dt="2023-07-18T20:17:56.264" v="100" actId="1076"/>
          <ac:graphicFrameMkLst>
            <pc:docMk/>
            <pc:sldMk cId="4189445163" sldId="393"/>
            <ac:graphicFrameMk id="4" creationId="{5D445CB8-B905-89E1-5606-C4BA387CCD7B}"/>
          </ac:graphicFrameMkLst>
        </pc:graphicFrameChg>
        <pc:picChg chg="del">
          <ac:chgData name="Pensa Cristina" userId="ea88d28a-22cf-4b5b-81bb-9846b85e4c8b" providerId="ADAL" clId="{D2A83FB8-80A7-4F11-9809-FD557F101BDD}" dt="2023-07-18T20:17:24.117" v="94" actId="478"/>
          <ac:picMkLst>
            <pc:docMk/>
            <pc:sldMk cId="4189445163" sldId="393"/>
            <ac:picMk id="2" creationId="{84E09A94-33F2-D8BF-DF3A-05105048DE35}"/>
          </ac:picMkLst>
        </pc:picChg>
        <pc:picChg chg="del">
          <ac:chgData name="Pensa Cristina" userId="ea88d28a-22cf-4b5b-81bb-9846b85e4c8b" providerId="ADAL" clId="{D2A83FB8-80A7-4F11-9809-FD557F101BDD}" dt="2023-07-18T20:17:15.487" v="93" actId="478"/>
          <ac:picMkLst>
            <pc:docMk/>
            <pc:sldMk cId="4189445163" sldId="393"/>
            <ac:picMk id="9" creationId="{4A584E85-2D37-1AB3-BA29-B6C5ACF9E80C}"/>
          </ac:picMkLst>
        </pc:picChg>
      </pc:sldChg>
      <pc:sldChg chg="modSp mod">
        <pc:chgData name="Pensa Cristina" userId="ea88d28a-22cf-4b5b-81bb-9846b85e4c8b" providerId="ADAL" clId="{D2A83FB8-80A7-4F11-9809-FD557F101BDD}" dt="2023-07-18T21:03:31.698" v="238" actId="114"/>
        <pc:sldMkLst>
          <pc:docMk/>
          <pc:sldMk cId="3037190761" sldId="394"/>
        </pc:sldMkLst>
        <pc:spChg chg="mod">
          <ac:chgData name="Pensa Cristina" userId="ea88d28a-22cf-4b5b-81bb-9846b85e4c8b" providerId="ADAL" clId="{D2A83FB8-80A7-4F11-9809-FD557F101BDD}" dt="2023-07-18T21:03:31.698" v="238" actId="114"/>
          <ac:spMkLst>
            <pc:docMk/>
            <pc:sldMk cId="3037190761" sldId="394"/>
            <ac:spMk id="2" creationId="{1211B330-10E9-D2FA-B427-7C5EA453950C}"/>
          </ac:spMkLst>
        </pc:spChg>
      </pc:sldChg>
      <pc:sldChg chg="del">
        <pc:chgData name="Pensa Cristina" userId="ea88d28a-22cf-4b5b-81bb-9846b85e4c8b" providerId="ADAL" clId="{D2A83FB8-80A7-4F11-9809-FD557F101BDD}" dt="2023-07-18T20:29:25.032" v="204" actId="47"/>
        <pc:sldMkLst>
          <pc:docMk/>
          <pc:sldMk cId="1866903239" sldId="396"/>
        </pc:sldMkLst>
      </pc:sldChg>
      <pc:sldChg chg="modSp mod">
        <pc:chgData name="Pensa Cristina" userId="ea88d28a-22cf-4b5b-81bb-9846b85e4c8b" providerId="ADAL" clId="{D2A83FB8-80A7-4F11-9809-FD557F101BDD}" dt="2023-07-18T19:43:08.889" v="4" actId="1076"/>
        <pc:sldMkLst>
          <pc:docMk/>
          <pc:sldMk cId="2312391270" sldId="4932"/>
        </pc:sldMkLst>
        <pc:picChg chg="mod">
          <ac:chgData name="Pensa Cristina" userId="ea88d28a-22cf-4b5b-81bb-9846b85e4c8b" providerId="ADAL" clId="{D2A83FB8-80A7-4F11-9809-FD557F101BDD}" dt="2023-07-18T19:43:08.889" v="4" actId="1076"/>
          <ac:picMkLst>
            <pc:docMk/>
            <pc:sldMk cId="2312391270" sldId="4932"/>
            <ac:picMk id="7" creationId="{51534782-E851-1F6E-4830-E97D721E9B95}"/>
          </ac:picMkLst>
        </pc:picChg>
      </pc:sldChg>
      <pc:sldChg chg="del">
        <pc:chgData name="Pensa Cristina" userId="ea88d28a-22cf-4b5b-81bb-9846b85e4c8b" providerId="ADAL" clId="{D2A83FB8-80A7-4F11-9809-FD557F101BDD}" dt="2023-07-18T19:44:19.480" v="5" actId="47"/>
        <pc:sldMkLst>
          <pc:docMk/>
          <pc:sldMk cId="4091201686" sldId="4933"/>
        </pc:sldMkLst>
      </pc:sldChg>
      <pc:sldChg chg="delSp modSp mod">
        <pc:chgData name="Pensa Cristina" userId="ea88d28a-22cf-4b5b-81bb-9846b85e4c8b" providerId="ADAL" clId="{D2A83FB8-80A7-4F11-9809-FD557F101BDD}" dt="2023-07-18T19:58:33.957" v="76" actId="1036"/>
        <pc:sldMkLst>
          <pc:docMk/>
          <pc:sldMk cId="3541316801" sldId="4939"/>
        </pc:sldMkLst>
        <pc:spChg chg="mod">
          <ac:chgData name="Pensa Cristina" userId="ea88d28a-22cf-4b5b-81bb-9846b85e4c8b" providerId="ADAL" clId="{D2A83FB8-80A7-4F11-9809-FD557F101BDD}" dt="2023-07-18T19:58:33.957" v="76" actId="1036"/>
          <ac:spMkLst>
            <pc:docMk/>
            <pc:sldMk cId="3541316801" sldId="4939"/>
            <ac:spMk id="8" creationId="{F7E5CAE8-F5AB-BEDA-8E6D-7426C71805FC}"/>
          </ac:spMkLst>
        </pc:spChg>
        <pc:spChg chg="mod">
          <ac:chgData name="Pensa Cristina" userId="ea88d28a-22cf-4b5b-81bb-9846b85e4c8b" providerId="ADAL" clId="{D2A83FB8-80A7-4F11-9809-FD557F101BDD}" dt="2023-07-18T19:58:33.957" v="76" actId="1036"/>
          <ac:spMkLst>
            <pc:docMk/>
            <pc:sldMk cId="3541316801" sldId="4939"/>
            <ac:spMk id="12" creationId="{8F723F8C-75BE-BEAA-E98E-4E847838E20D}"/>
          </ac:spMkLst>
        </pc:spChg>
        <pc:graphicFrameChg chg="mod">
          <ac:chgData name="Pensa Cristina" userId="ea88d28a-22cf-4b5b-81bb-9846b85e4c8b" providerId="ADAL" clId="{D2A83FB8-80A7-4F11-9809-FD557F101BDD}" dt="2023-07-18T19:58:33.957" v="76" actId="1036"/>
          <ac:graphicFrameMkLst>
            <pc:docMk/>
            <pc:sldMk cId="3541316801" sldId="4939"/>
            <ac:graphicFrameMk id="5" creationId="{BEE8CA63-D26D-826F-B5C4-6ADF200B8D61}"/>
          </ac:graphicFrameMkLst>
        </pc:graphicFrameChg>
        <pc:picChg chg="mod">
          <ac:chgData name="Pensa Cristina" userId="ea88d28a-22cf-4b5b-81bb-9846b85e4c8b" providerId="ADAL" clId="{D2A83FB8-80A7-4F11-9809-FD557F101BDD}" dt="2023-07-18T19:56:00.445" v="48" actId="14100"/>
          <ac:picMkLst>
            <pc:docMk/>
            <pc:sldMk cId="3541316801" sldId="4939"/>
            <ac:picMk id="2" creationId="{C8F1C845-27E6-1B70-EBF5-CD61BCCCC6FD}"/>
          </ac:picMkLst>
        </pc:picChg>
        <pc:picChg chg="del">
          <ac:chgData name="Pensa Cristina" userId="ea88d28a-22cf-4b5b-81bb-9846b85e4c8b" providerId="ADAL" clId="{D2A83FB8-80A7-4F11-9809-FD557F101BDD}" dt="2023-07-18T19:55:33.888" v="45" actId="478"/>
          <ac:picMkLst>
            <pc:docMk/>
            <pc:sldMk cId="3541316801" sldId="4939"/>
            <ac:picMk id="3" creationId="{31294AB5-920B-A9E1-E61C-B30D8C924EDA}"/>
          </ac:picMkLst>
        </pc:picChg>
        <pc:picChg chg="del mod">
          <ac:chgData name="Pensa Cristina" userId="ea88d28a-22cf-4b5b-81bb-9846b85e4c8b" providerId="ADAL" clId="{D2A83FB8-80A7-4F11-9809-FD557F101BDD}" dt="2023-07-18T19:56:54.894" v="51" actId="478"/>
          <ac:picMkLst>
            <pc:docMk/>
            <pc:sldMk cId="3541316801" sldId="4939"/>
            <ac:picMk id="4" creationId="{1C256A90-373E-541E-5766-A5613A0BE751}"/>
          </ac:picMkLst>
        </pc:picChg>
        <pc:picChg chg="del">
          <ac:chgData name="Pensa Cristina" userId="ea88d28a-22cf-4b5b-81bb-9846b85e4c8b" providerId="ADAL" clId="{D2A83FB8-80A7-4F11-9809-FD557F101BDD}" dt="2023-07-18T19:56:26.281" v="49" actId="478"/>
          <ac:picMkLst>
            <pc:docMk/>
            <pc:sldMk cId="3541316801" sldId="4939"/>
            <ac:picMk id="11" creationId="{4D5AD585-92C7-3D85-B34C-F459FE3737C8}"/>
          </ac:picMkLst>
        </pc:picChg>
      </pc:sldChg>
      <pc:sldChg chg="delSp modSp mod">
        <pc:chgData name="Pensa Cristina" userId="ea88d28a-22cf-4b5b-81bb-9846b85e4c8b" providerId="ADAL" clId="{D2A83FB8-80A7-4F11-9809-FD557F101BDD}" dt="2023-07-18T20:36:00.736" v="219" actId="20577"/>
        <pc:sldMkLst>
          <pc:docMk/>
          <pc:sldMk cId="2093076718" sldId="4941"/>
        </pc:sldMkLst>
        <pc:spChg chg="mod">
          <ac:chgData name="Pensa Cristina" userId="ea88d28a-22cf-4b5b-81bb-9846b85e4c8b" providerId="ADAL" clId="{D2A83FB8-80A7-4F11-9809-FD557F101BDD}" dt="2023-07-18T20:36:00.736" v="219" actId="20577"/>
          <ac:spMkLst>
            <pc:docMk/>
            <pc:sldMk cId="2093076718" sldId="4941"/>
            <ac:spMk id="5" creationId="{E02D006B-BAD6-3EBE-B3AB-3F3D779A1202}"/>
          </ac:spMkLst>
        </pc:spChg>
        <pc:graphicFrameChg chg="del mod">
          <ac:chgData name="Pensa Cristina" userId="ea88d28a-22cf-4b5b-81bb-9846b85e4c8b" providerId="ADAL" clId="{D2A83FB8-80A7-4F11-9809-FD557F101BDD}" dt="2023-07-18T20:34:44.872" v="205" actId="478"/>
          <ac:graphicFrameMkLst>
            <pc:docMk/>
            <pc:sldMk cId="2093076718" sldId="4941"/>
            <ac:graphicFrameMk id="2" creationId="{885BE149-CC53-C8A6-1CA3-8468BF3A09C8}"/>
          </ac:graphicFrameMkLst>
        </pc:graphicFrameChg>
        <pc:graphicFrameChg chg="mod">
          <ac:chgData name="Pensa Cristina" userId="ea88d28a-22cf-4b5b-81bb-9846b85e4c8b" providerId="ADAL" clId="{D2A83FB8-80A7-4F11-9809-FD557F101BDD}" dt="2023-07-18T20:09:37.442" v="88" actId="1076"/>
          <ac:graphicFrameMkLst>
            <pc:docMk/>
            <pc:sldMk cId="2093076718" sldId="4941"/>
            <ac:graphicFrameMk id="3" creationId="{87A30A36-7CD3-F888-EC3A-353D416127A3}"/>
          </ac:graphicFrameMkLst>
        </pc:graphicFrameChg>
        <pc:graphicFrameChg chg="mod">
          <ac:chgData name="Pensa Cristina" userId="ea88d28a-22cf-4b5b-81bb-9846b85e4c8b" providerId="ADAL" clId="{D2A83FB8-80A7-4F11-9809-FD557F101BDD}" dt="2023-07-18T20:35:03.683" v="207" actId="1076"/>
          <ac:graphicFrameMkLst>
            <pc:docMk/>
            <pc:sldMk cId="2093076718" sldId="4941"/>
            <ac:graphicFrameMk id="7" creationId="{885BE149-CC53-C8A6-1CA3-8468BF3A09C8}"/>
          </ac:graphicFrameMkLst>
        </pc:graphicFrameChg>
        <pc:picChg chg="del">
          <ac:chgData name="Pensa Cristina" userId="ea88d28a-22cf-4b5b-81bb-9846b85e4c8b" providerId="ADAL" clId="{D2A83FB8-80A7-4F11-9809-FD557F101BDD}" dt="2023-07-18T20:08:40.576" v="83" actId="478"/>
          <ac:picMkLst>
            <pc:docMk/>
            <pc:sldMk cId="2093076718" sldId="4941"/>
            <ac:picMk id="17" creationId="{8754414B-CE33-6C52-9372-2E2916C8ED56}"/>
          </ac:picMkLst>
        </pc:picChg>
        <pc:picChg chg="del">
          <ac:chgData name="Pensa Cristina" userId="ea88d28a-22cf-4b5b-81bb-9846b85e4c8b" providerId="ADAL" clId="{D2A83FB8-80A7-4F11-9809-FD557F101BDD}" dt="2023-07-18T20:08:58.555" v="86" actId="478"/>
          <ac:picMkLst>
            <pc:docMk/>
            <pc:sldMk cId="2093076718" sldId="4941"/>
            <ac:picMk id="18" creationId="{7B40BCB9-F600-BE0A-40F2-20D0C55A5F92}"/>
          </ac:picMkLst>
        </pc:picChg>
      </pc:sldChg>
      <pc:sldChg chg="modSp mod">
        <pc:chgData name="Pensa Cristina" userId="ea88d28a-22cf-4b5b-81bb-9846b85e4c8b" providerId="ADAL" clId="{D2A83FB8-80A7-4F11-9809-FD557F101BDD}" dt="2023-07-18T21:00:29.954" v="237" actId="20577"/>
        <pc:sldMkLst>
          <pc:docMk/>
          <pc:sldMk cId="2614009160" sldId="4942"/>
        </pc:sldMkLst>
        <pc:spChg chg="mod">
          <ac:chgData name="Pensa Cristina" userId="ea88d28a-22cf-4b5b-81bb-9846b85e4c8b" providerId="ADAL" clId="{D2A83FB8-80A7-4F11-9809-FD557F101BDD}" dt="2023-07-18T21:00:29.954" v="237" actId="20577"/>
          <ac:spMkLst>
            <pc:docMk/>
            <pc:sldMk cId="2614009160" sldId="4942"/>
            <ac:spMk id="9" creationId="{21107276-1E07-3AC8-0804-B4118B309130}"/>
          </ac:spMkLst>
        </pc:spChg>
      </pc:sldChg>
      <pc:sldChg chg="modSp mod">
        <pc:chgData name="Pensa Cristina" userId="ea88d28a-22cf-4b5b-81bb-9846b85e4c8b" providerId="ADAL" clId="{D2A83FB8-80A7-4F11-9809-FD557F101BDD}" dt="2023-07-18T21:17:39.212" v="244" actId="20577"/>
        <pc:sldMkLst>
          <pc:docMk/>
          <pc:sldMk cId="1302629098" sldId="4943"/>
        </pc:sldMkLst>
        <pc:spChg chg="mod">
          <ac:chgData name="Pensa Cristina" userId="ea88d28a-22cf-4b5b-81bb-9846b85e4c8b" providerId="ADAL" clId="{D2A83FB8-80A7-4F11-9809-FD557F101BDD}" dt="2023-07-18T21:17:39.212" v="244" actId="20577"/>
          <ac:spMkLst>
            <pc:docMk/>
            <pc:sldMk cId="1302629098" sldId="4943"/>
            <ac:spMk id="7" creationId="{C825303C-1B3B-4D14-98F0-FDE56CACD05D}"/>
          </ac:spMkLst>
        </pc:spChg>
        <pc:spChg chg="mod">
          <ac:chgData name="Pensa Cristina" userId="ea88d28a-22cf-4b5b-81bb-9846b85e4c8b" providerId="ADAL" clId="{D2A83FB8-80A7-4F11-9809-FD557F101BDD}" dt="2023-07-18T19:52:39.791" v="44" actId="20577"/>
          <ac:spMkLst>
            <pc:docMk/>
            <pc:sldMk cId="1302629098" sldId="4943"/>
            <ac:spMk id="13" creationId="{4B212924-6694-D1E7-DC59-2706CDC8F78C}"/>
          </ac:spMkLst>
        </pc:spChg>
      </pc:sldChg>
      <pc:sldChg chg="delSp modSp mod">
        <pc:chgData name="Pensa Cristina" userId="ea88d28a-22cf-4b5b-81bb-9846b85e4c8b" providerId="ADAL" clId="{D2A83FB8-80A7-4F11-9809-FD557F101BDD}" dt="2023-07-18T20:11:45.244" v="91" actId="1076"/>
        <pc:sldMkLst>
          <pc:docMk/>
          <pc:sldMk cId="792740919" sldId="4944"/>
        </pc:sldMkLst>
        <pc:spChg chg="mod">
          <ac:chgData name="Pensa Cristina" userId="ea88d28a-22cf-4b5b-81bb-9846b85e4c8b" providerId="ADAL" clId="{D2A83FB8-80A7-4F11-9809-FD557F101BDD}" dt="2023-07-18T20:11:45.244" v="91" actId="1076"/>
          <ac:spMkLst>
            <pc:docMk/>
            <pc:sldMk cId="792740919" sldId="4944"/>
            <ac:spMk id="7" creationId="{C7DB3F25-87AB-6283-883A-655DF596EEC8}"/>
          </ac:spMkLst>
        </pc:spChg>
        <pc:graphicFrameChg chg="mod">
          <ac:chgData name="Pensa Cristina" userId="ea88d28a-22cf-4b5b-81bb-9846b85e4c8b" providerId="ADAL" clId="{D2A83FB8-80A7-4F11-9809-FD557F101BDD}" dt="2023-07-18T20:11:42.949" v="90" actId="1076"/>
          <ac:graphicFrameMkLst>
            <pc:docMk/>
            <pc:sldMk cId="792740919" sldId="4944"/>
            <ac:graphicFrameMk id="3" creationId="{94F988C2-0AE9-4DC9-82EA-2FED8B39CDC9}"/>
          </ac:graphicFrameMkLst>
        </pc:graphicFrameChg>
        <pc:picChg chg="del">
          <ac:chgData name="Pensa Cristina" userId="ea88d28a-22cf-4b5b-81bb-9846b85e4c8b" providerId="ADAL" clId="{D2A83FB8-80A7-4F11-9809-FD557F101BDD}" dt="2023-07-18T20:11:32.097" v="89" actId="478"/>
          <ac:picMkLst>
            <pc:docMk/>
            <pc:sldMk cId="792740919" sldId="4944"/>
            <ac:picMk id="2" creationId="{464F0582-5383-D60E-9B03-20BAF28DDB99}"/>
          </ac:picMkLst>
        </pc:picChg>
      </pc:sldChg>
      <pc:sldChg chg="modSp add mod">
        <pc:chgData name="Pensa Cristina" userId="ea88d28a-22cf-4b5b-81bb-9846b85e4c8b" providerId="ADAL" clId="{D2A83FB8-80A7-4F11-9809-FD557F101BDD}" dt="2023-07-18T20:26:21.798" v="203" actId="1036"/>
        <pc:sldMkLst>
          <pc:docMk/>
          <pc:sldMk cId="220014321" sldId="5040"/>
        </pc:sldMkLst>
        <pc:spChg chg="mod">
          <ac:chgData name="Pensa Cristina" userId="ea88d28a-22cf-4b5b-81bb-9846b85e4c8b" providerId="ADAL" clId="{D2A83FB8-80A7-4F11-9809-FD557F101BDD}" dt="2023-07-18T20:21:44.836" v="115" actId="14100"/>
          <ac:spMkLst>
            <pc:docMk/>
            <pc:sldMk cId="220014321" sldId="5040"/>
            <ac:spMk id="12" creationId="{67581519-3930-D6A0-8D02-AAB661FC40EC}"/>
          </ac:spMkLst>
        </pc:spChg>
        <pc:spChg chg="mod">
          <ac:chgData name="Pensa Cristina" userId="ea88d28a-22cf-4b5b-81bb-9846b85e4c8b" providerId="ADAL" clId="{D2A83FB8-80A7-4F11-9809-FD557F101BDD}" dt="2023-07-18T20:26:21.798" v="203" actId="1036"/>
          <ac:spMkLst>
            <pc:docMk/>
            <pc:sldMk cId="220014321" sldId="5040"/>
            <ac:spMk id="13" creationId="{C1D7C53B-C883-4F4A-B8B8-79C9C09CA77B}"/>
          </ac:spMkLst>
        </pc:spChg>
        <pc:spChg chg="mod">
          <ac:chgData name="Pensa Cristina" userId="ea88d28a-22cf-4b5b-81bb-9846b85e4c8b" providerId="ADAL" clId="{D2A83FB8-80A7-4F11-9809-FD557F101BDD}" dt="2023-07-18T20:21:48.334" v="116" actId="14100"/>
          <ac:spMkLst>
            <pc:docMk/>
            <pc:sldMk cId="220014321" sldId="5040"/>
            <ac:spMk id="14" creationId="{B69E67B3-4B4C-F28A-BD15-AC25D7EC8923}"/>
          </ac:spMkLst>
        </pc:spChg>
        <pc:spChg chg="mod">
          <ac:chgData name="Pensa Cristina" userId="ea88d28a-22cf-4b5b-81bb-9846b85e4c8b" providerId="ADAL" clId="{D2A83FB8-80A7-4F11-9809-FD557F101BDD}" dt="2023-07-18T20:21:58.181" v="117" actId="14100"/>
          <ac:spMkLst>
            <pc:docMk/>
            <pc:sldMk cId="220014321" sldId="5040"/>
            <ac:spMk id="15" creationId="{27D39701-77CD-7A8C-27A0-D99964689882}"/>
          </ac:spMkLst>
        </pc:spChg>
        <pc:spChg chg="mod">
          <ac:chgData name="Pensa Cristina" userId="ea88d28a-22cf-4b5b-81bb-9846b85e4c8b" providerId="ADAL" clId="{D2A83FB8-80A7-4F11-9809-FD557F101BDD}" dt="2023-07-18T20:26:21.798" v="203" actId="1036"/>
          <ac:spMkLst>
            <pc:docMk/>
            <pc:sldMk cId="220014321" sldId="5040"/>
            <ac:spMk id="16" creationId="{524E596D-4959-4B78-2406-16458B81888E}"/>
          </ac:spMkLst>
        </pc:spChg>
        <pc:spChg chg="mod">
          <ac:chgData name="Pensa Cristina" userId="ea88d28a-22cf-4b5b-81bb-9846b85e4c8b" providerId="ADAL" clId="{D2A83FB8-80A7-4F11-9809-FD557F101BDD}" dt="2023-07-18T20:20:28.533" v="102" actId="404"/>
          <ac:spMkLst>
            <pc:docMk/>
            <pc:sldMk cId="220014321" sldId="5040"/>
            <ac:spMk id="17" creationId="{D0E439E5-FB2B-D191-DFBA-4D23349C4883}"/>
          </ac:spMkLst>
        </pc:spChg>
        <pc:spChg chg="mod">
          <ac:chgData name="Pensa Cristina" userId="ea88d28a-22cf-4b5b-81bb-9846b85e4c8b" providerId="ADAL" clId="{D2A83FB8-80A7-4F11-9809-FD557F101BDD}" dt="2023-07-18T20:23:27.751" v="120" actId="948"/>
          <ac:spMkLst>
            <pc:docMk/>
            <pc:sldMk cId="220014321" sldId="5040"/>
            <ac:spMk id="22" creationId="{5B3630FF-5653-A359-73C4-878313BB4828}"/>
          </ac:spMkLst>
        </pc:spChg>
        <pc:spChg chg="mod">
          <ac:chgData name="Pensa Cristina" userId="ea88d28a-22cf-4b5b-81bb-9846b85e4c8b" providerId="ADAL" clId="{D2A83FB8-80A7-4F11-9809-FD557F101BDD}" dt="2023-07-18T20:25:13.493" v="151" actId="948"/>
          <ac:spMkLst>
            <pc:docMk/>
            <pc:sldMk cId="220014321" sldId="5040"/>
            <ac:spMk id="28" creationId="{4D608B86-18D9-C057-FFB4-52A261EA050F}"/>
          </ac:spMkLst>
        </pc:spChg>
        <pc:spChg chg="mod">
          <ac:chgData name="Pensa Cristina" userId="ea88d28a-22cf-4b5b-81bb-9846b85e4c8b" providerId="ADAL" clId="{D2A83FB8-80A7-4F11-9809-FD557F101BDD}" dt="2023-07-18T20:20:59.123" v="105" actId="14100"/>
          <ac:spMkLst>
            <pc:docMk/>
            <pc:sldMk cId="220014321" sldId="5040"/>
            <ac:spMk id="29" creationId="{D968FE79-B3FA-9B04-973B-36DDB0E51DCE}"/>
          </ac:spMkLst>
        </pc:spChg>
        <pc:spChg chg="mod">
          <ac:chgData name="Pensa Cristina" userId="ea88d28a-22cf-4b5b-81bb-9846b85e4c8b" providerId="ADAL" clId="{D2A83FB8-80A7-4F11-9809-FD557F101BDD}" dt="2023-07-18T20:21:20.490" v="109" actId="1076"/>
          <ac:spMkLst>
            <pc:docMk/>
            <pc:sldMk cId="220014321" sldId="5040"/>
            <ac:spMk id="32" creationId="{9C54AA07-D095-11EA-A2C0-A9FFA78CA0B2}"/>
          </ac:spMkLst>
        </pc:spChg>
        <pc:spChg chg="mod">
          <ac:chgData name="Pensa Cristina" userId="ea88d28a-22cf-4b5b-81bb-9846b85e4c8b" providerId="ADAL" clId="{D2A83FB8-80A7-4F11-9809-FD557F101BDD}" dt="2023-07-18T20:20:28.533" v="102" actId="404"/>
          <ac:spMkLst>
            <pc:docMk/>
            <pc:sldMk cId="220014321" sldId="5040"/>
            <ac:spMk id="33" creationId="{31DE9C72-E0DA-7857-FD45-A26DDE41CD36}"/>
          </ac:spMkLst>
        </pc:spChg>
        <pc:spChg chg="mod">
          <ac:chgData name="Pensa Cristina" userId="ea88d28a-22cf-4b5b-81bb-9846b85e4c8b" providerId="ADAL" clId="{D2A83FB8-80A7-4F11-9809-FD557F101BDD}" dt="2023-07-18T20:21:11.813" v="107" actId="1076"/>
          <ac:spMkLst>
            <pc:docMk/>
            <pc:sldMk cId="220014321" sldId="5040"/>
            <ac:spMk id="35" creationId="{1627FA4A-A40A-BB1C-C2DB-1B4874DF1089}"/>
          </ac:spMkLst>
        </pc:spChg>
        <pc:spChg chg="mod">
          <ac:chgData name="Pensa Cristina" userId="ea88d28a-22cf-4b5b-81bb-9846b85e4c8b" providerId="ADAL" clId="{D2A83FB8-80A7-4F11-9809-FD557F101BDD}" dt="2023-07-18T20:20:28.533" v="102" actId="404"/>
          <ac:spMkLst>
            <pc:docMk/>
            <pc:sldMk cId="220014321" sldId="5040"/>
            <ac:spMk id="36" creationId="{ED8E4801-4536-286C-57A3-793FDFA7B9A0}"/>
          </ac:spMkLst>
        </pc:spChg>
        <pc:spChg chg="mod">
          <ac:chgData name="Pensa Cristina" userId="ea88d28a-22cf-4b5b-81bb-9846b85e4c8b" providerId="ADAL" clId="{D2A83FB8-80A7-4F11-9809-FD557F101BDD}" dt="2023-07-18T20:21:24.959" v="110" actId="14100"/>
          <ac:spMkLst>
            <pc:docMk/>
            <pc:sldMk cId="220014321" sldId="5040"/>
            <ac:spMk id="38" creationId="{9B764C0D-1742-7AB9-0867-55813FE1CE0A}"/>
          </ac:spMkLst>
        </pc:spChg>
        <pc:picChg chg="mod">
          <ac:chgData name="Pensa Cristina" userId="ea88d28a-22cf-4b5b-81bb-9846b85e4c8b" providerId="ADAL" clId="{D2A83FB8-80A7-4F11-9809-FD557F101BDD}" dt="2023-07-18T20:26:21.798" v="203" actId="1036"/>
          <ac:picMkLst>
            <pc:docMk/>
            <pc:sldMk cId="220014321" sldId="5040"/>
            <ac:picMk id="25" creationId="{149DA9DA-76E0-732D-BB63-0B1002DB5673}"/>
          </ac:picMkLst>
        </pc:picChg>
        <pc:picChg chg="mod">
          <ac:chgData name="Pensa Cristina" userId="ea88d28a-22cf-4b5b-81bb-9846b85e4c8b" providerId="ADAL" clId="{D2A83FB8-80A7-4F11-9809-FD557F101BDD}" dt="2023-07-18T20:24:41.104" v="136" actId="1038"/>
          <ac:picMkLst>
            <pc:docMk/>
            <pc:sldMk cId="220014321" sldId="5040"/>
            <ac:picMk id="27" creationId="{A4A655AF-855D-5FFE-6E86-C5986875828D}"/>
          </ac:picMkLst>
        </pc:picChg>
        <pc:picChg chg="mod">
          <ac:chgData name="Pensa Cristina" userId="ea88d28a-22cf-4b5b-81bb-9846b85e4c8b" providerId="ADAL" clId="{D2A83FB8-80A7-4F11-9809-FD557F101BDD}" dt="2023-07-18T20:25:26.376" v="162" actId="1038"/>
          <ac:picMkLst>
            <pc:docMk/>
            <pc:sldMk cId="220014321" sldId="5040"/>
            <ac:picMk id="31" creationId="{DA9A6306-7301-F7DF-8820-34A11C5D8BE9}"/>
          </ac:picMkLst>
        </pc:picChg>
        <pc:picChg chg="mod">
          <ac:chgData name="Pensa Cristina" userId="ea88d28a-22cf-4b5b-81bb-9846b85e4c8b" providerId="ADAL" clId="{D2A83FB8-80A7-4F11-9809-FD557F101BDD}" dt="2023-07-18T20:25:48.555" v="174" actId="1036"/>
          <ac:picMkLst>
            <pc:docMk/>
            <pc:sldMk cId="220014321" sldId="5040"/>
            <ac:picMk id="34" creationId="{5F1F6C72-96F0-C0FC-CF4F-41117CFEB21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onfindustriaservizi.sharepoint.com/sites/CentroStudi-ACSCsuCloud/Documenti%20condivisi/Presentazioni/Presentazioni%20colleghi/2023/Pensa_19luglio2023/grafici%20per%20presentazion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6542819423546"/>
          <c:y val="8.7191084711588235E-3"/>
          <c:w val="0.76206030764256616"/>
          <c:h val="0.9954634901653455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0C-4883-82C0-9A401EE67B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0C-4883-82C0-9A401EE67B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0C-4883-82C0-9A401EE67BC0}"/>
              </c:ext>
            </c:extLst>
          </c:dPt>
          <c:dLbls>
            <c:dLbl>
              <c:idx val="0"/>
              <c:layout>
                <c:manualLayout>
                  <c:x val="0.1329121886644985"/>
                  <c:y val="0.3072654129103198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40C-4883-82C0-9A401EE67BC0}"/>
                </c:ext>
              </c:extLst>
            </c:dLbl>
            <c:dLbl>
              <c:idx val="1"/>
              <c:layout>
                <c:manualLayout>
                  <c:x val="-0.14422386429551975"/>
                  <c:y val="-0.2790111220679916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40C-4883-82C0-9A401EE67BC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'Campione K'!$L$19:$L$20</c:f>
              <c:strCache>
                <c:ptCount val="2"/>
                <c:pt idx="0">
                  <c:v>Micro-piccole </c:v>
                </c:pt>
                <c:pt idx="1">
                  <c:v>Medie-grandi</c:v>
                </c:pt>
              </c:strCache>
            </c:strRef>
          </c:cat>
          <c:val>
            <c:numRef>
              <c:f>'Campione K'!$N$19:$N$20</c:f>
              <c:numCache>
                <c:formatCode>0%</c:formatCode>
                <c:ptCount val="2"/>
                <c:pt idx="0">
                  <c:v>0.58166666666666667</c:v>
                </c:pt>
                <c:pt idx="1">
                  <c:v>0.41833333333333333</c:v>
                </c:pt>
              </c:numCache>
            </c:numRef>
          </c:val>
          <c:extLst>
            <c:ext xmlns:c16="http://schemas.microsoft.com/office/drawing/2014/chart" uri="{C3380CC4-5D6E-409C-BE32-E72D297353CC}">
              <c16:uniqueId val="{00000006-940C-4883-82C0-9A401EE67BC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prstDash val="dashDot"/>
              <a:round/>
            </a:ln>
            <a:effectLst/>
          </c:spPr>
          <c:marker>
            <c:symbol val="none"/>
          </c:marker>
          <c:cat>
            <c:multiLvlStrRef>
              <c:f>'[grafici per presentazione.xlsx]Maturità'!$A$3:$B$10</c:f>
              <c:multiLvlStrCache>
                <c:ptCount val="8"/>
                <c:lvl>
                  <c:pt idx="0">
                    <c:v>1-1,49</c:v>
                  </c:pt>
                  <c:pt idx="1">
                    <c:v>1,50-1,99</c:v>
                  </c:pt>
                  <c:pt idx="2">
                    <c:v>2-2,49</c:v>
                  </c:pt>
                  <c:pt idx="3">
                    <c:v>2,5-2,99</c:v>
                  </c:pt>
                  <c:pt idx="4">
                    <c:v>3-3,49</c:v>
                  </c:pt>
                  <c:pt idx="5">
                    <c:v>3,5-3,99</c:v>
                  </c:pt>
                  <c:pt idx="6">
                    <c:v>4-4,49</c:v>
                  </c:pt>
                  <c:pt idx="7">
                    <c:v>4,5-5</c:v>
                  </c:pt>
                </c:lvl>
                <c:lvl>
                  <c:pt idx="0">
                    <c:v>Iniziale
Gestito</c:v>
                  </c:pt>
                  <c:pt idx="2">
                    <c:v>Gestito
Definito</c:v>
                  </c:pt>
                  <c:pt idx="4">
                    <c:v>Definito
Integrato</c:v>
                  </c:pt>
                  <c:pt idx="6">
                    <c:v>Integrato 
Digitalizzato</c:v>
                  </c:pt>
                </c:lvl>
              </c:multiLvlStrCache>
            </c:multiLvlStrRef>
          </c:cat>
          <c:val>
            <c:numRef>
              <c:f>'[grafici per presentazione.xlsx]Maturità'!$C$3:$C$10</c:f>
              <c:numCache>
                <c:formatCode>0%</c:formatCode>
                <c:ptCount val="8"/>
                <c:pt idx="0">
                  <c:v>0.01</c:v>
                </c:pt>
                <c:pt idx="1">
                  <c:v>0.08</c:v>
                </c:pt>
                <c:pt idx="2">
                  <c:v>0.21</c:v>
                </c:pt>
                <c:pt idx="3">
                  <c:v>0.32</c:v>
                </c:pt>
                <c:pt idx="4">
                  <c:v>0.24</c:v>
                </c:pt>
                <c:pt idx="5">
                  <c:v>0.1</c:v>
                </c:pt>
                <c:pt idx="6">
                  <c:v>0.04</c:v>
                </c:pt>
                <c:pt idx="7">
                  <c:v>0.01</c:v>
                </c:pt>
              </c:numCache>
            </c:numRef>
          </c:val>
          <c:smooth val="0"/>
          <c:extLst>
            <c:ext xmlns:c16="http://schemas.microsoft.com/office/drawing/2014/chart" uri="{C3380CC4-5D6E-409C-BE32-E72D297353CC}">
              <c16:uniqueId val="{00000000-A7DB-4748-AD57-6AE0E70C6491}"/>
            </c:ext>
          </c:extLst>
        </c:ser>
        <c:dLbls>
          <c:showLegendKey val="0"/>
          <c:showVal val="0"/>
          <c:showCatName val="0"/>
          <c:showSerName val="0"/>
          <c:showPercent val="0"/>
          <c:showBubbleSize val="0"/>
        </c:dLbls>
        <c:smooth val="0"/>
        <c:axId val="920986799"/>
        <c:axId val="920987759"/>
      </c:lineChart>
      <c:catAx>
        <c:axId val="9209867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920987759"/>
        <c:crosses val="autoZero"/>
        <c:auto val="1"/>
        <c:lblAlgn val="ctr"/>
        <c:lblOffset val="100"/>
        <c:noMultiLvlLbl val="0"/>
      </c:catAx>
      <c:valAx>
        <c:axId val="920987759"/>
        <c:scaling>
          <c:orientation val="minMax"/>
          <c:min val="0"/>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920986799"/>
        <c:crosses val="autoZero"/>
        <c:crossBetween val="between"/>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aseline="0">
          <a:solidFill>
            <a:schemeClr val="tx1"/>
          </a:solidFill>
          <a:latin typeface="Arial" panose="020B0604020202020204" pitchFamily="34" charset="0"/>
          <a:cs typeface="Arial" panose="020B0604020202020204" pitchFamily="34" charset="0"/>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'Indice Dimensioni'!$I$36</c:f>
              <c:strCache>
                <c:ptCount val="1"/>
                <c:pt idx="0">
                  <c:v>Distribuzione % numerosità imprese (scala destra)</c:v>
                </c:pt>
              </c:strCache>
            </c:strRef>
          </c:tx>
          <c:spPr>
            <a:solidFill>
              <a:schemeClr val="tx2">
                <a:lumMod val="40000"/>
                <a:lumOff val="60000"/>
              </a:schemeClr>
            </a:solidFill>
            <a:ln>
              <a:noFill/>
            </a:ln>
            <a:effectLst/>
          </c:spPr>
          <c:invertIfNegative val="0"/>
          <c:cat>
            <c:strRef>
              <c:f>'Indice Dimensioni'!$F$37:$F$40</c:f>
              <c:strCache>
                <c:ptCount val="4"/>
                <c:pt idx="0">
                  <c:v>Fino a 20 dipendenti</c:v>
                </c:pt>
                <c:pt idx="1">
                  <c:v>Da 21 a 50 dipendenti</c:v>
                </c:pt>
                <c:pt idx="2">
                  <c:v>Da 51 a 200 dipendenti</c:v>
                </c:pt>
                <c:pt idx="3">
                  <c:v>Oltre 200 dipendenti</c:v>
                </c:pt>
              </c:strCache>
            </c:strRef>
          </c:cat>
          <c:val>
            <c:numRef>
              <c:f>'Indice Dimensioni'!$I$37:$I$40</c:f>
              <c:numCache>
                <c:formatCode>0%</c:formatCode>
                <c:ptCount val="4"/>
                <c:pt idx="0">
                  <c:v>0.28111111111111109</c:v>
                </c:pt>
                <c:pt idx="1">
                  <c:v>0.30055555555555558</c:v>
                </c:pt>
                <c:pt idx="2">
                  <c:v>0.31055555555555553</c:v>
                </c:pt>
                <c:pt idx="3">
                  <c:v>0.10777777777777778</c:v>
                </c:pt>
              </c:numCache>
            </c:numRef>
          </c:val>
          <c:extLst>
            <c:ext xmlns:c16="http://schemas.microsoft.com/office/drawing/2014/chart" uri="{C3380CC4-5D6E-409C-BE32-E72D297353CC}">
              <c16:uniqueId val="{00000000-499A-4D57-8693-2E81ED4EE632}"/>
            </c:ext>
          </c:extLst>
        </c:ser>
        <c:dLbls>
          <c:showLegendKey val="0"/>
          <c:showVal val="0"/>
          <c:showCatName val="0"/>
          <c:showSerName val="0"/>
          <c:showPercent val="0"/>
          <c:showBubbleSize val="0"/>
        </c:dLbls>
        <c:gapWidth val="219"/>
        <c:axId val="1579769311"/>
        <c:axId val="1579768831"/>
      </c:barChart>
      <c:lineChart>
        <c:grouping val="standard"/>
        <c:varyColors val="0"/>
        <c:ser>
          <c:idx val="0"/>
          <c:order val="0"/>
          <c:tx>
            <c:strRef>
              <c:f>'Indice Dimensioni'!$G$36</c:f>
              <c:strCache>
                <c:ptCount val="1"/>
                <c:pt idx="0">
                  <c:v>Indice di maturità digitale (media)</c:v>
                </c:pt>
              </c:strCache>
            </c:strRef>
          </c:tx>
          <c:spPr>
            <a:ln w="28575" cap="rnd">
              <a:solidFill>
                <a:schemeClr val="accent1"/>
              </a:solidFill>
              <a:round/>
            </a:ln>
            <a:effectLst/>
          </c:spPr>
          <c:marker>
            <c:symbol val="none"/>
          </c:marker>
          <c:dLbls>
            <c:dLbl>
              <c:idx val="0"/>
              <c:layout>
                <c:manualLayout>
                  <c:x val="3.9130427569246756E-2"/>
                  <c:y val="-0.12650603909805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9A-4D57-8693-2E81ED4EE632}"/>
                </c:ext>
              </c:extLst>
            </c:dLbl>
            <c:dLbl>
              <c:idx val="1"/>
              <c:layout>
                <c:manualLayout>
                  <c:x val="6.0050386886674731E-2"/>
                  <c:y val="-0.13441888145062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9A-4D57-8693-2E81ED4EE632}"/>
                </c:ext>
              </c:extLst>
            </c:dLbl>
            <c:dLbl>
              <c:idx val="2"/>
              <c:layout>
                <c:manualLayout>
                  <c:x val="2.9950200323602388E-2"/>
                  <c:y val="-0.13441904458627824"/>
                </c:manualLayout>
              </c:layout>
              <c:showLegendKey val="0"/>
              <c:showVal val="1"/>
              <c:showCatName val="0"/>
              <c:showSerName val="0"/>
              <c:showPercent val="0"/>
              <c:showBubbleSize val="0"/>
              <c:extLst>
                <c:ext xmlns:c15="http://schemas.microsoft.com/office/drawing/2012/chart" uri="{CE6537A1-D6FC-4f65-9D91-7224C49458BB}">
                  <c15:layout>
                    <c:manualLayout>
                      <c:w val="8.7065319846805919E-2"/>
                      <c:h val="0.11288422740776817"/>
                    </c:manualLayout>
                  </c15:layout>
                </c:ext>
                <c:ext xmlns:c16="http://schemas.microsoft.com/office/drawing/2014/chart" uri="{C3380CC4-5D6E-409C-BE32-E72D297353CC}">
                  <c16:uniqueId val="{00000003-499A-4D57-8693-2E81ED4EE632}"/>
                </c:ext>
              </c:extLst>
            </c:dLbl>
            <c:dLbl>
              <c:idx val="3"/>
              <c:layout>
                <c:manualLayout>
                  <c:x val="-3.1789948786741846E-4"/>
                  <c:y val="-9.0706436450362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9A-4D57-8693-2E81ED4EE63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'Indice Dimensioni'!$F$37:$F$40</c:f>
              <c:strCache>
                <c:ptCount val="4"/>
                <c:pt idx="0">
                  <c:v>Fino a 20 dipendenti</c:v>
                </c:pt>
                <c:pt idx="1">
                  <c:v>Da 21 a 50 dipendenti</c:v>
                </c:pt>
                <c:pt idx="2">
                  <c:v>Da 51 a 200 dipendenti</c:v>
                </c:pt>
                <c:pt idx="3">
                  <c:v>Oltre 200 dipendenti</c:v>
                </c:pt>
              </c:strCache>
            </c:strRef>
          </c:cat>
          <c:val>
            <c:numRef>
              <c:f>'Indice Dimensioni'!$G$37:$G$40</c:f>
              <c:numCache>
                <c:formatCode>0.00</c:formatCode>
                <c:ptCount val="4"/>
                <c:pt idx="0">
                  <c:v>2.6001039840694942</c:v>
                </c:pt>
                <c:pt idx="1">
                  <c:v>2.7472186313686517</c:v>
                </c:pt>
                <c:pt idx="2">
                  <c:v>2.9891944408960853</c:v>
                </c:pt>
                <c:pt idx="3">
                  <c:v>3.352356489896521</c:v>
                </c:pt>
              </c:numCache>
            </c:numRef>
          </c:val>
          <c:smooth val="0"/>
          <c:extLst>
            <c:ext xmlns:c16="http://schemas.microsoft.com/office/drawing/2014/chart" uri="{C3380CC4-5D6E-409C-BE32-E72D297353CC}">
              <c16:uniqueId val="{00000005-499A-4D57-8693-2E81ED4EE632}"/>
            </c:ext>
          </c:extLst>
        </c:ser>
        <c:dLbls>
          <c:showLegendKey val="0"/>
          <c:showVal val="0"/>
          <c:showCatName val="0"/>
          <c:showSerName val="0"/>
          <c:showPercent val="0"/>
          <c:showBubbleSize val="0"/>
        </c:dLbls>
        <c:marker val="1"/>
        <c:smooth val="0"/>
        <c:axId val="1170440863"/>
        <c:axId val="1170439423"/>
      </c:lineChart>
      <c:catAx>
        <c:axId val="117044086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it-IT"/>
          </a:p>
        </c:txPr>
        <c:crossAx val="1170439423"/>
        <c:crosses val="autoZero"/>
        <c:auto val="1"/>
        <c:lblAlgn val="ctr"/>
        <c:lblOffset val="100"/>
        <c:noMultiLvlLbl val="0"/>
      </c:catAx>
      <c:valAx>
        <c:axId val="1170439423"/>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it-IT"/>
          </a:p>
        </c:txPr>
        <c:crossAx val="1170440863"/>
        <c:crosses val="autoZero"/>
        <c:crossBetween val="between"/>
        <c:majorUnit val="0.5"/>
      </c:valAx>
      <c:valAx>
        <c:axId val="1579768831"/>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it-IT"/>
          </a:p>
        </c:txPr>
        <c:crossAx val="1579769311"/>
        <c:crosses val="max"/>
        <c:crossBetween val="between"/>
      </c:valAx>
      <c:catAx>
        <c:axId val="1579769311"/>
        <c:scaling>
          <c:orientation val="minMax"/>
        </c:scaling>
        <c:delete val="1"/>
        <c:axPos val="b"/>
        <c:numFmt formatCode="General" sourceLinked="1"/>
        <c:majorTickMark val="none"/>
        <c:minorTickMark val="none"/>
        <c:tickLblPos val="nextTo"/>
        <c:crossAx val="1579768831"/>
        <c:crosses val="autoZero"/>
        <c:auto val="1"/>
        <c:lblAlgn val="ctr"/>
        <c:lblOffset val="100"/>
        <c:noMultiLvlLbl val="0"/>
      </c:cat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Arial" panose="020B0604020202020204" pitchFamily="34"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w="28575">
              <a:noFill/>
            </a:ln>
            <a:effectLst/>
          </c:spPr>
          <c:invertIfNegative val="0"/>
          <c:dLbls>
            <c:dLbl>
              <c:idx val="0"/>
              <c:layout>
                <c:manualLayout>
                  <c:x val="5.184348773337373E-2"/>
                  <c:y val="-2.6752411756592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0E-4A0A-846B-9E2B94372CA4}"/>
                </c:ext>
              </c:extLst>
            </c:dLbl>
            <c:dLbl>
              <c:idx val="1"/>
              <c:layout>
                <c:manualLayout>
                  <c:x val="2.6938504342137758E-3"/>
                  <c:y val="1.3339684763033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0E-4A0A-846B-9E2B94372CA4}"/>
                </c:ext>
              </c:extLst>
            </c:dLbl>
            <c:dLbl>
              <c:idx val="2"/>
              <c:layout>
                <c:manualLayout>
                  <c:x val="-8.0989533819322043E-4"/>
                  <c:y val="1.0725836588767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0E-4A0A-846B-9E2B94372CA4}"/>
                </c:ext>
              </c:extLst>
            </c:dLbl>
            <c:dLbl>
              <c:idx val="3"/>
              <c:layout>
                <c:manualLayout>
                  <c:x val="-8.0989533819341298E-4"/>
                  <c:y val="-7.62209804057536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0E-4A0A-846B-9E2B94372CA4}"/>
                </c:ext>
              </c:extLst>
            </c:dLbl>
            <c:dLbl>
              <c:idx val="4"/>
              <c:layout>
                <c:manualLayout>
                  <c:x val="-2.5609458651009976E-3"/>
                  <c:y val="1.989980390343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0E-4A0A-846B-9E2B94372CA4}"/>
                </c:ext>
              </c:extLst>
            </c:dLbl>
            <c:dLbl>
              <c:idx val="5"/>
              <c:layout>
                <c:manualLayout>
                  <c:x val="-8.0570065965967477E-4"/>
                  <c:y val="1.3312766493868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0E-4A0A-846B-9E2B94372CA4}"/>
                </c:ext>
              </c:extLst>
            </c:dLbl>
            <c:dLbl>
              <c:idx val="6"/>
              <c:layout>
                <c:manualLayout>
                  <c:x val="2.6938504342137438E-3"/>
                  <c:y val="1.3366843373887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0E-4A0A-846B-9E2B94372CA4}"/>
                </c:ext>
              </c:extLst>
            </c:dLbl>
            <c:dLbl>
              <c:idx val="7"/>
              <c:layout>
                <c:manualLayout>
                  <c:x val="-8.0989533819347717E-4"/>
                  <c:y val="-1.6796065355246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0E-4A0A-846B-9E2B94372CA4}"/>
                </c:ext>
              </c:extLst>
            </c:dLbl>
            <c:dLbl>
              <c:idx val="8"/>
              <c:layout>
                <c:manualLayout>
                  <c:x val="-8.0989533819347717E-4"/>
                  <c:y val="-2.9028021774808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0E-4A0A-846B-9E2B94372CA4}"/>
                </c:ext>
              </c:extLst>
            </c:dLbl>
            <c:dLbl>
              <c:idx val="9"/>
              <c:layout>
                <c:manualLayout>
                  <c:x val="4.4608528448805869E-2"/>
                  <c:y val="-2.6952746366999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0E-4A0A-846B-9E2B94372CA4}"/>
                </c:ext>
              </c:extLst>
            </c:dLbl>
            <c:dLbl>
              <c:idx val="10"/>
              <c:layout>
                <c:manualLayout>
                  <c:x val="-2.5609458651009976E-3"/>
                  <c:y val="-1.5061198307944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0E-4A0A-846B-9E2B94372CA4}"/>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 per presentazione.xlsx]Settore'!$B$8:$B$18</c:f>
              <c:strCache>
                <c:ptCount val="11"/>
                <c:pt idx="0">
                  <c:v>EDILIZIA E COSTRUZIONI</c:v>
                </c:pt>
                <c:pt idx="1">
                  <c:v>COMMERCIO (DETTAGLIO E INGROSSO)</c:v>
                </c:pt>
                <c:pt idx="2">
                  <c:v>TESSILE E MODA</c:v>
                </c:pt>
                <c:pt idx="3">
                  <c:v>INDUSTRIA CARTARIA E DEL LEGNO</c:v>
                </c:pt>
                <c:pt idx="4">
                  <c:v>METALLURGIA</c:v>
                </c:pt>
                <c:pt idx="5">
                  <c:v>AGROALIMENTARE</c:v>
                </c:pt>
                <c:pt idx="6">
                  <c:v>CHIMICA, GOMMA E PLASTICA</c:v>
                </c:pt>
                <c:pt idx="7">
                  <c:v>SCIENZE DELLA VITA E FARMACEUTICO</c:v>
                </c:pt>
                <c:pt idx="8">
                  <c:v>MECCATRONICA E METALMECCANICA</c:v>
                </c:pt>
                <c:pt idx="9">
                  <c:v>ICT, SERVIZI DIGITALI E INNOVATIVI</c:v>
                </c:pt>
                <c:pt idx="10">
                  <c:v>MEZZI DI TRASPORTO, MOBILITA' E LOGISTICA</c:v>
                </c:pt>
              </c:strCache>
            </c:strRef>
          </c:cat>
          <c:val>
            <c:numRef>
              <c:f>'[grafici per presentazione.xlsx]Settore'!$C$8:$C$18</c:f>
              <c:numCache>
                <c:formatCode>0.00</c:formatCode>
                <c:ptCount val="11"/>
                <c:pt idx="0">
                  <c:v>2.5414510633601171</c:v>
                </c:pt>
                <c:pt idx="1">
                  <c:v>2.6830268801704458</c:v>
                </c:pt>
                <c:pt idx="2">
                  <c:v>2.7573972956924835</c:v>
                </c:pt>
                <c:pt idx="3">
                  <c:v>2.7589653563316068</c:v>
                </c:pt>
                <c:pt idx="4">
                  <c:v>2.7737662843903692</c:v>
                </c:pt>
                <c:pt idx="5">
                  <c:v>2.7961264053810324</c:v>
                </c:pt>
                <c:pt idx="6">
                  <c:v>2.9054186615249331</c:v>
                </c:pt>
                <c:pt idx="7">
                  <c:v>2.9131436862963356</c:v>
                </c:pt>
                <c:pt idx="8">
                  <c:v>2.9779096966344407</c:v>
                </c:pt>
                <c:pt idx="9">
                  <c:v>3.0071842312219044</c:v>
                </c:pt>
                <c:pt idx="10">
                  <c:v>3.0191324515427187</c:v>
                </c:pt>
              </c:numCache>
            </c:numRef>
          </c:val>
          <c:extLst>
            <c:ext xmlns:c16="http://schemas.microsoft.com/office/drawing/2014/chart" uri="{C3380CC4-5D6E-409C-BE32-E72D297353CC}">
              <c16:uniqueId val="{0000000B-D60E-4A0A-846B-9E2B94372CA4}"/>
            </c:ext>
          </c:extLst>
        </c:ser>
        <c:dLbls>
          <c:showLegendKey val="0"/>
          <c:showVal val="0"/>
          <c:showCatName val="0"/>
          <c:showSerName val="0"/>
          <c:showPercent val="0"/>
          <c:showBubbleSize val="0"/>
        </c:dLbls>
        <c:gapWidth val="150"/>
        <c:axId val="434166127"/>
        <c:axId val="1903883983"/>
      </c:barChart>
      <c:catAx>
        <c:axId val="43416612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mn-cs"/>
              </a:defRPr>
            </a:pPr>
            <a:endParaRPr lang="it-IT"/>
          </a:p>
        </c:txPr>
        <c:crossAx val="1903883983"/>
        <c:crosses val="autoZero"/>
        <c:auto val="1"/>
        <c:lblAlgn val="ctr"/>
        <c:lblOffset val="100"/>
        <c:noMultiLvlLbl val="1"/>
      </c:catAx>
      <c:valAx>
        <c:axId val="1903883983"/>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it-IT"/>
          </a:p>
        </c:txPr>
        <c:crossAx val="434166127"/>
        <c:crosses val="autoZero"/>
        <c:crossBetween val="between"/>
        <c:majorUnit val="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aseline="0">
          <a:latin typeface="Arial" panose="020B0604020202020204" pitchFamily="34"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31575066494613"/>
          <c:y val="2.3099133782483156E-2"/>
          <c:w val="0.47617917994364417"/>
          <c:h val="0.78852924905079835"/>
        </c:manualLayout>
      </c:layout>
      <c:barChart>
        <c:barDir val="bar"/>
        <c:grouping val="clustered"/>
        <c:varyColors val="0"/>
        <c:ser>
          <c:idx val="0"/>
          <c:order val="0"/>
          <c:tx>
            <c:strRef>
              <c:f>'[grafici per presentazione.xlsx]settori di cui'!$R$25</c:f>
              <c:strCache>
                <c:ptCount val="1"/>
                <c:pt idx="0">
                  <c:v>MAX = R&amp;D</c:v>
                </c:pt>
              </c:strCache>
            </c:strRef>
          </c:tx>
          <c:spPr>
            <a:solidFill>
              <a:schemeClr val="accent2"/>
            </a:solidFill>
            <a:ln>
              <a:noFill/>
            </a:ln>
            <a:effectLst/>
          </c:spPr>
          <c:invertIfNegative val="0"/>
          <c:cat>
            <c:strRef>
              <c:f>'[grafici per presentazione.xlsx]settori di cui'!$O$26:$O$28</c:f>
              <c:strCache>
                <c:ptCount val="3"/>
                <c:pt idx="0">
                  <c:v>ICT, SERVIZI DIGITALI E INNOVATIVI</c:v>
                </c:pt>
                <c:pt idx="1">
                  <c:v>MEZZI DI TRASPORTO, MOBILITA' E LOGISTICA</c:v>
                </c:pt>
                <c:pt idx="2">
                  <c:v>MECCATRONICA E METALMECCANICA</c:v>
                </c:pt>
              </c:strCache>
            </c:strRef>
          </c:cat>
          <c:val>
            <c:numRef>
              <c:f>'[grafici per presentazione.xlsx]settori di cui'!$R$26:$R$28</c:f>
              <c:numCache>
                <c:formatCode>General</c:formatCode>
                <c:ptCount val="3"/>
                <c:pt idx="0">
                  <c:v>3.6082801185742399</c:v>
                </c:pt>
                <c:pt idx="1">
                  <c:v>3.5010884540296301</c:v>
                </c:pt>
                <c:pt idx="2">
                  <c:v>3.37341638857596</c:v>
                </c:pt>
              </c:numCache>
            </c:numRef>
          </c:val>
          <c:extLst>
            <c:ext xmlns:c16="http://schemas.microsoft.com/office/drawing/2014/chart" uri="{C3380CC4-5D6E-409C-BE32-E72D297353CC}">
              <c16:uniqueId val="{00000000-70D0-4279-9186-BD0E53C24D97}"/>
            </c:ext>
          </c:extLst>
        </c:ser>
        <c:ser>
          <c:idx val="1"/>
          <c:order val="1"/>
          <c:tx>
            <c:v>MINIMO</c:v>
          </c:tx>
          <c:spPr>
            <a:solidFill>
              <a:schemeClr val="bg1">
                <a:lumMod val="50000"/>
              </a:schemeClr>
            </a:solidFill>
            <a:ln>
              <a:noFill/>
            </a:ln>
            <a:effectLst/>
          </c:spPr>
          <c:invertIfNegative val="0"/>
          <c:dLbls>
            <c:dLbl>
              <c:idx val="0"/>
              <c:layout>
                <c:manualLayout>
                  <c:x val="1.3377926421404682E-2"/>
                  <c:y val="-2.3099133782483228E-2"/>
                </c:manualLayout>
              </c:layout>
              <c:tx>
                <c:rich>
                  <a:bodyPr/>
                  <a:lstStyle/>
                  <a:p>
                    <a:r>
                      <a:rPr lang="en-US"/>
                      <a:t>Logistica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D0-4279-9186-BD0E53C24D97}"/>
                </c:ext>
              </c:extLst>
            </c:dLbl>
            <c:dLbl>
              <c:idx val="1"/>
              <c:layout>
                <c:manualLayout>
                  <c:x val="1.6053511705685617E-2"/>
                  <c:y val="-1.9249278152069369E-2"/>
                </c:manualLayout>
              </c:layout>
              <c:tx>
                <c:rich>
                  <a:bodyPr/>
                  <a:lstStyle/>
                  <a:p>
                    <a:r>
                      <a:rPr lang="en-US"/>
                      <a:t>Risorse</a:t>
                    </a:r>
                    <a:r>
                      <a:rPr lang="en-US" baseline="0"/>
                      <a:t> umane</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0D0-4279-9186-BD0E53C24D97}"/>
                </c:ext>
              </c:extLst>
            </c:dLbl>
            <c:dLbl>
              <c:idx val="2"/>
              <c:layout>
                <c:manualLayout>
                  <c:x val="5.0836120401337795E-2"/>
                  <c:y val="-1.1549566891241578E-2"/>
                </c:manualLayout>
              </c:layout>
              <c:tx>
                <c:rich>
                  <a:bodyPr/>
                  <a:lstStyle/>
                  <a:p>
                    <a:r>
                      <a:rPr lang="en-US"/>
                      <a:t>Supply chain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0D0-4279-9186-BD0E53C24D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 per presentazione.xlsx]settori di cui'!$O$26:$O$28</c:f>
              <c:strCache>
                <c:ptCount val="3"/>
                <c:pt idx="0">
                  <c:v>ICT, SERVIZI DIGITALI E INNOVATIVI</c:v>
                </c:pt>
                <c:pt idx="1">
                  <c:v>MEZZI DI TRASPORTO, MOBILITA' E LOGISTICA</c:v>
                </c:pt>
                <c:pt idx="2">
                  <c:v>MECCATRONICA E METALMECCANICA</c:v>
                </c:pt>
              </c:strCache>
            </c:strRef>
          </c:cat>
          <c:val>
            <c:numRef>
              <c:f>'[grafici per presentazione.xlsx]settori di cui'!$S$26:$S$28</c:f>
              <c:numCache>
                <c:formatCode>General</c:formatCode>
                <c:ptCount val="3"/>
                <c:pt idx="0">
                  <c:v>2.3817460317460299</c:v>
                </c:pt>
                <c:pt idx="1">
                  <c:v>2.6516941391941402</c:v>
                </c:pt>
                <c:pt idx="2">
                  <c:v>2.4806029219822299</c:v>
                </c:pt>
              </c:numCache>
            </c:numRef>
          </c:val>
          <c:extLst>
            <c:ext xmlns:c16="http://schemas.microsoft.com/office/drawing/2014/chart" uri="{C3380CC4-5D6E-409C-BE32-E72D297353CC}">
              <c16:uniqueId val="{00000004-70D0-4279-9186-BD0E53C24D97}"/>
            </c:ext>
          </c:extLst>
        </c:ser>
        <c:dLbls>
          <c:showLegendKey val="0"/>
          <c:showVal val="0"/>
          <c:showCatName val="0"/>
          <c:showSerName val="0"/>
          <c:showPercent val="0"/>
          <c:showBubbleSize val="0"/>
        </c:dLbls>
        <c:gapWidth val="182"/>
        <c:axId val="1593439535"/>
        <c:axId val="1593440015"/>
      </c:barChart>
      <c:catAx>
        <c:axId val="159343953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1593440015"/>
        <c:crosses val="autoZero"/>
        <c:auto val="1"/>
        <c:lblAlgn val="ctr"/>
        <c:lblOffset val="100"/>
        <c:noMultiLvlLbl val="0"/>
      </c:catAx>
      <c:valAx>
        <c:axId val="1593440015"/>
        <c:scaling>
          <c:orientation val="minMax"/>
          <c:max val="5"/>
          <c:min val="1"/>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1593439535"/>
        <c:crosses val="autoZero"/>
        <c:crossBetween val="between"/>
        <c:majorUnit val="1"/>
      </c:valAx>
      <c:spPr>
        <a:noFill/>
        <a:ln>
          <a:solidFill>
            <a:schemeClr val="tx1"/>
          </a:solidFill>
        </a:ln>
        <a:effectLst/>
      </c:spPr>
    </c:plotArea>
    <c:legend>
      <c:legendPos val="b"/>
      <c:layout>
        <c:manualLayout>
          <c:xMode val="edge"/>
          <c:yMode val="edge"/>
          <c:x val="4.7365233192004835E-2"/>
          <c:y val="0.84164998143278302"/>
          <c:w val="0.33269449345587659"/>
          <c:h val="0.1537999136056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39258972996476"/>
          <c:y val="3.1297933762895108E-2"/>
          <c:w val="0.58260707361328579"/>
          <c:h val="0.82141305018718558"/>
        </c:manualLayout>
      </c:layout>
      <c:barChart>
        <c:barDir val="bar"/>
        <c:grouping val="clustered"/>
        <c:varyColors val="0"/>
        <c:ser>
          <c:idx val="0"/>
          <c:order val="0"/>
          <c:tx>
            <c:strRef>
              <c:f>'[grafici per presentazione.xlsx]settori di cui'!$P$2</c:f>
              <c:strCache>
                <c:ptCount val="1"/>
                <c:pt idx="0">
                  <c:v>MAX= PRODUZIONE</c:v>
                </c:pt>
              </c:strCache>
            </c:strRef>
          </c:tx>
          <c:spPr>
            <a:solidFill>
              <a:schemeClr val="accent2"/>
            </a:solidFill>
            <a:ln w="19050">
              <a:noFill/>
            </a:ln>
            <a:effectLst/>
          </c:spPr>
          <c:invertIfNegative val="0"/>
          <c:cat>
            <c:strRef>
              <c:f>'[grafici per presentazione.xlsx]settori di cui'!$N$3:$N$9</c:f>
              <c:strCache>
                <c:ptCount val="7"/>
                <c:pt idx="0">
                  <c:v>CHIMICA, GOMMA &amp; PLASTICA</c:v>
                </c:pt>
                <c:pt idx="1">
                  <c:v>METALLURGIA</c:v>
                </c:pt>
                <c:pt idx="2">
                  <c:v>CARTARIA &amp; LEGNO</c:v>
                </c:pt>
                <c:pt idx="3">
                  <c:v>AGROALIMENTARE</c:v>
                </c:pt>
                <c:pt idx="4">
                  <c:v>TESSILE &amp; MODA</c:v>
                </c:pt>
                <c:pt idx="5">
                  <c:v>COMMERCIO </c:v>
                </c:pt>
                <c:pt idx="6">
                  <c:v>EDILIZIA
COSTRUZIONI</c:v>
                </c:pt>
              </c:strCache>
            </c:strRef>
          </c:cat>
          <c:val>
            <c:numRef>
              <c:f>'[grafici per presentazione.xlsx]settori di cui'!$P$3:$P$9</c:f>
              <c:numCache>
                <c:formatCode>0.0</c:formatCode>
                <c:ptCount val="7"/>
                <c:pt idx="0">
                  <c:v>3.3966445610439102</c:v>
                </c:pt>
                <c:pt idx="1">
                  <c:v>3.20066598884166</c:v>
                </c:pt>
                <c:pt idx="2">
                  <c:v>3.19503371204461</c:v>
                </c:pt>
                <c:pt idx="3">
                  <c:v>3.1890034317291498</c:v>
                </c:pt>
                <c:pt idx="4">
                  <c:v>3.1819990680718</c:v>
                </c:pt>
                <c:pt idx="5">
                  <c:v>2.9952008490345201</c:v>
                </c:pt>
                <c:pt idx="6">
                  <c:v>2.92713205648203</c:v>
                </c:pt>
              </c:numCache>
            </c:numRef>
          </c:val>
          <c:extLst>
            <c:ext xmlns:c16="http://schemas.microsoft.com/office/drawing/2014/chart" uri="{C3380CC4-5D6E-409C-BE32-E72D297353CC}">
              <c16:uniqueId val="{00000000-7C5D-4099-9294-DF4DBA6E1052}"/>
            </c:ext>
          </c:extLst>
        </c:ser>
        <c:ser>
          <c:idx val="1"/>
          <c:order val="1"/>
          <c:tx>
            <c:strRef>
              <c:f>'[grafici per presentazione.xlsx]settori di cui'!$P$1</c:f>
              <c:strCache>
                <c:ptCount val="1"/>
                <c:pt idx="0">
                  <c:v>MINIMO</c:v>
                </c:pt>
              </c:strCache>
            </c:strRef>
          </c:tx>
          <c:spPr>
            <a:solidFill>
              <a:schemeClr val="bg1">
                <a:lumMod val="50000"/>
              </a:schemeClr>
            </a:solidFill>
            <a:ln>
              <a:noFill/>
            </a:ln>
            <a:effectLst/>
          </c:spPr>
          <c:invertIfNegative val="0"/>
          <c:dLbls>
            <c:dLbl>
              <c:idx val="0"/>
              <c:layout>
                <c:manualLayout>
                  <c:x val="0.10499299550746331"/>
                  <c:y val="-1.8217927808502073E-2"/>
                </c:manualLayout>
              </c:layout>
              <c:tx>
                <c:rich>
                  <a:bodyPr/>
                  <a:lstStyle/>
                  <a:p>
                    <a:r>
                      <a:rPr lang="en-US"/>
                      <a:t>Supply chain</a:t>
                    </a:r>
                  </a:p>
                </c:rich>
              </c:tx>
              <c:showLegendKey val="0"/>
              <c:showVal val="0"/>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7C5D-4099-9294-DF4DBA6E1052}"/>
                </c:ext>
              </c:extLst>
            </c:dLbl>
            <c:dLbl>
              <c:idx val="1"/>
              <c:layout>
                <c:manualLayout>
                  <c:x val="9.3506980339113963E-2"/>
                  <c:y val="-1.9411729892880394E-2"/>
                </c:manualLayout>
              </c:layout>
              <c:tx>
                <c:rich>
                  <a:bodyPr/>
                  <a:lstStyle/>
                  <a:p>
                    <a:r>
                      <a:rPr lang="en-US"/>
                      <a:t>Logistica</a:t>
                    </a:r>
                  </a:p>
                </c:rich>
              </c:tx>
              <c:showLegendKey val="0"/>
              <c:showVal val="0"/>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7C5D-4099-9294-DF4DBA6E1052}"/>
                </c:ext>
              </c:extLst>
            </c:dLbl>
            <c:dLbl>
              <c:idx val="2"/>
              <c:layout>
                <c:manualLayout>
                  <c:x val="7.5442925462538044E-2"/>
                  <c:y val="-2.52664401152045E-2"/>
                </c:manualLayout>
              </c:layout>
              <c:tx>
                <c:rich>
                  <a:bodyPr/>
                  <a:lstStyle/>
                  <a:p>
                    <a:r>
                      <a:rPr lang="en-US"/>
                      <a:t>Supply</a:t>
                    </a:r>
                    <a:r>
                      <a:rPr lang="en-US" baseline="0"/>
                      <a:t> chain</a:t>
                    </a:r>
                    <a:endParaRPr lang="en-US"/>
                  </a:p>
                </c:rich>
              </c:tx>
              <c:showLegendKey val="0"/>
              <c:showVal val="0"/>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7C5D-4099-9294-DF4DBA6E1052}"/>
                </c:ext>
              </c:extLst>
            </c:dLbl>
            <c:dLbl>
              <c:idx val="3"/>
              <c:layout>
                <c:manualLayout>
                  <c:x val="5.8341722622095533E-2"/>
                  <c:y val="-2.5822193085549193E-2"/>
                </c:manualLayout>
              </c:layout>
              <c:tx>
                <c:rich>
                  <a:bodyPr/>
                  <a:lstStyle/>
                  <a:p>
                    <a:r>
                      <a:rPr lang="en-US"/>
                      <a:t>Logistica</a:t>
                    </a:r>
                  </a:p>
                </c:rich>
              </c:tx>
              <c:showLegendKey val="0"/>
              <c:showVal val="0"/>
              <c:showCatName val="0"/>
              <c:showSerName val="1"/>
              <c:showPercent val="0"/>
              <c:showBubbleSize val="0"/>
              <c:separator>
</c:separator>
              <c:extLst>
                <c:ext xmlns:c15="http://schemas.microsoft.com/office/drawing/2012/chart" uri="{CE6537A1-D6FC-4f65-9D91-7224C49458BB}">
                  <c15:layout>
                    <c:manualLayout>
                      <c:w val="0.13379141104294476"/>
                      <c:h val="6.5629142588482944E-2"/>
                    </c:manualLayout>
                  </c15:layout>
                  <c15:showDataLabelsRange val="0"/>
                </c:ext>
                <c:ext xmlns:c16="http://schemas.microsoft.com/office/drawing/2014/chart" uri="{C3380CC4-5D6E-409C-BE32-E72D297353CC}">
                  <c16:uniqueId val="{00000004-7C5D-4099-9294-DF4DBA6E1052}"/>
                </c:ext>
              </c:extLst>
            </c:dLbl>
            <c:dLbl>
              <c:idx val="4"/>
              <c:layout>
                <c:manualLayout>
                  <c:x val="0.10781334235061109"/>
                  <c:y val="-2.646024219958288E-2"/>
                </c:manualLayout>
              </c:layout>
              <c:tx>
                <c:rich>
                  <a:bodyPr/>
                  <a:lstStyle/>
                  <a:p>
                    <a:r>
                      <a:rPr lang="en-US"/>
                      <a:t>Supply chain</a:t>
                    </a:r>
                  </a:p>
                </c:rich>
              </c:tx>
              <c:showLegendKey val="0"/>
              <c:showVal val="0"/>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7C5D-4099-9294-DF4DBA6E1052}"/>
                </c:ext>
              </c:extLst>
            </c:dLbl>
            <c:dLbl>
              <c:idx val="5"/>
              <c:layout>
                <c:manualLayout>
                  <c:x val="8.9749287474034975E-2"/>
                  <c:y val="-2.9984498352934125E-2"/>
                </c:manualLayout>
              </c:layout>
              <c:tx>
                <c:rich>
                  <a:bodyPr/>
                  <a:lstStyle/>
                  <a:p>
                    <a:r>
                      <a:rPr lang="en-US"/>
                      <a:t>Supply chain</a:t>
                    </a:r>
                  </a:p>
                </c:rich>
              </c:tx>
              <c:showLegendKey val="0"/>
              <c:showVal val="0"/>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7C5D-4099-9294-DF4DBA6E1052}"/>
                </c:ext>
              </c:extLst>
            </c:dLbl>
            <c:dLbl>
              <c:idx val="6"/>
              <c:layout>
                <c:manualLayout>
                  <c:x val="0.10479233226837061"/>
                  <c:y val="-7.0671378091872791E-3"/>
                </c:manualLayout>
              </c:layout>
              <c:tx>
                <c:rich>
                  <a:bodyPr/>
                  <a:lstStyle/>
                  <a:p>
                    <a:r>
                      <a:rPr lang="en-US"/>
                      <a:t>Supply chain</a:t>
                    </a:r>
                  </a:p>
                </c:rich>
              </c:tx>
              <c:showLegendKey val="0"/>
              <c:showVal val="0"/>
              <c:showCatName val="0"/>
              <c:showSerName val="1"/>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7C5D-4099-9294-DF4DBA6E105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0"/>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 per presentazione.xlsx]settori di cui'!$N$3:$N$9</c:f>
              <c:strCache>
                <c:ptCount val="7"/>
                <c:pt idx="0">
                  <c:v>CHIMICA, GOMMA &amp; PLASTICA</c:v>
                </c:pt>
                <c:pt idx="1">
                  <c:v>METALLURGIA</c:v>
                </c:pt>
                <c:pt idx="2">
                  <c:v>CARTARIA &amp; LEGNO</c:v>
                </c:pt>
                <c:pt idx="3">
                  <c:v>AGROALIMENTARE</c:v>
                </c:pt>
                <c:pt idx="4">
                  <c:v>TESSILE &amp; MODA</c:v>
                </c:pt>
                <c:pt idx="5">
                  <c:v>COMMERCIO </c:v>
                </c:pt>
                <c:pt idx="6">
                  <c:v>EDILIZIA
COSTRUZIONI</c:v>
                </c:pt>
              </c:strCache>
            </c:strRef>
          </c:cat>
          <c:val>
            <c:numRef>
              <c:f>'[grafici per presentazione.xlsx]settori di cui'!$Q$3:$Q$9</c:f>
              <c:numCache>
                <c:formatCode>0.0</c:formatCode>
                <c:ptCount val="7"/>
                <c:pt idx="0">
                  <c:v>2.3370670995671001</c:v>
                </c:pt>
                <c:pt idx="1">
                  <c:v>2.2636237897648699</c:v>
                </c:pt>
                <c:pt idx="2">
                  <c:v>2.30515873015873</c:v>
                </c:pt>
                <c:pt idx="3">
                  <c:v>2.30308641975309</c:v>
                </c:pt>
                <c:pt idx="4">
                  <c:v>2.2769386889615899</c:v>
                </c:pt>
                <c:pt idx="5">
                  <c:v>2.3839451058201102</c:v>
                </c:pt>
                <c:pt idx="6">
                  <c:v>1.97425976800977</c:v>
                </c:pt>
              </c:numCache>
            </c:numRef>
          </c:val>
          <c:extLst>
            <c:ext xmlns:c16="http://schemas.microsoft.com/office/drawing/2014/chart" uri="{C3380CC4-5D6E-409C-BE32-E72D297353CC}">
              <c16:uniqueId val="{00000008-7C5D-4099-9294-DF4DBA6E1052}"/>
            </c:ext>
          </c:extLst>
        </c:ser>
        <c:dLbls>
          <c:showLegendKey val="0"/>
          <c:showVal val="0"/>
          <c:showCatName val="0"/>
          <c:showSerName val="0"/>
          <c:showPercent val="0"/>
          <c:showBubbleSize val="0"/>
        </c:dLbls>
        <c:gapWidth val="150"/>
        <c:axId val="1529350975"/>
        <c:axId val="1529350015"/>
      </c:barChart>
      <c:catAx>
        <c:axId val="1529350975"/>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1529350015"/>
        <c:crosses val="autoZero"/>
        <c:auto val="1"/>
        <c:lblAlgn val="ctr"/>
        <c:lblOffset val="100"/>
        <c:tickMarkSkip val="1"/>
        <c:noMultiLvlLbl val="0"/>
      </c:catAx>
      <c:valAx>
        <c:axId val="1529350015"/>
        <c:scaling>
          <c:orientation val="minMax"/>
          <c:max val="5"/>
          <c:min val="1"/>
        </c:scaling>
        <c:delete val="0"/>
        <c:axPos val="b"/>
        <c:majorGridlines>
          <c:spPr>
            <a:ln w="9525" cap="flat" cmpd="sng" algn="ctr">
              <a:no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529350975"/>
        <c:crosses val="autoZero"/>
        <c:crossBetween val="between"/>
      </c:valAx>
      <c:spPr>
        <a:noFill/>
        <a:ln>
          <a:solidFill>
            <a:schemeClr val="tx1"/>
          </a:solidFill>
        </a:ln>
        <a:effectLst/>
      </c:spPr>
    </c:plotArea>
    <c:legend>
      <c:legendPos val="t"/>
      <c:layout>
        <c:manualLayout>
          <c:xMode val="edge"/>
          <c:yMode val="edge"/>
          <c:x val="3.3930727984155353E-4"/>
          <c:y val="0.89099494767717879"/>
          <c:w val="0.40682266557171154"/>
          <c:h val="0.108547851524548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 per presentazione.xlsx]Strategia'!$D$4:$D$14</c:f>
              <c:strCache>
                <c:ptCount val="11"/>
                <c:pt idx="0">
                  <c:v>ASPETTI LEGALI</c:v>
                </c:pt>
                <c:pt idx="1">
                  <c:v>SICUREZZA</c:v>
                </c:pt>
                <c:pt idx="2">
                  <c:v>SCARSA MATURITA' MERCATO</c:v>
                </c:pt>
                <c:pt idx="3">
                  <c:v>RISCHIO INSUCCESSO</c:v>
                </c:pt>
                <c:pt idx="4">
                  <c:v>CONOSCENZA INCENTIVI</c:v>
                </c:pt>
                <c:pt idx="5">
                  <c:v>INDIVIDUAZIONE PARTNER ESTERNI</c:v>
                </c:pt>
                <c:pt idx="6">
                  <c:v>SCARSA PROPENSIONE DELLA FILIERA AD INTEGRARSI</c:v>
                </c:pt>
                <c:pt idx="7">
                  <c:v>CONOSCENZA DEL MERCATO</c:v>
                </c:pt>
                <c:pt idx="8">
                  <c:v>CULTURA AZIENDALE</c:v>
                </c:pt>
                <c:pt idx="9">
                  <c:v>COSTO</c:v>
                </c:pt>
                <c:pt idx="10">
                  <c:v>RISORSE INTERNE</c:v>
                </c:pt>
              </c:strCache>
            </c:strRef>
          </c:cat>
          <c:val>
            <c:numRef>
              <c:f>'[grafici per presentazione.xlsx]Strategia'!$E$4:$E$14</c:f>
              <c:numCache>
                <c:formatCode>0%</c:formatCode>
                <c:ptCount val="11"/>
                <c:pt idx="0">
                  <c:v>3.1526548672566372E-2</c:v>
                </c:pt>
                <c:pt idx="1">
                  <c:v>6.9690265486725661E-2</c:v>
                </c:pt>
                <c:pt idx="2">
                  <c:v>8.4623893805309741E-2</c:v>
                </c:pt>
                <c:pt idx="3">
                  <c:v>9.1814159292035402E-2</c:v>
                </c:pt>
                <c:pt idx="4">
                  <c:v>0.12555309734513273</c:v>
                </c:pt>
                <c:pt idx="5">
                  <c:v>0.17754424778761063</c:v>
                </c:pt>
                <c:pt idx="6">
                  <c:v>0.20077433628318583</c:v>
                </c:pt>
                <c:pt idx="7">
                  <c:v>0.23561946902654868</c:v>
                </c:pt>
                <c:pt idx="8">
                  <c:v>0.29369469026548672</c:v>
                </c:pt>
                <c:pt idx="9">
                  <c:v>0.42256637168141592</c:v>
                </c:pt>
                <c:pt idx="10">
                  <c:v>0.42975663716814161</c:v>
                </c:pt>
              </c:numCache>
            </c:numRef>
          </c:val>
          <c:extLst>
            <c:ext xmlns:c16="http://schemas.microsoft.com/office/drawing/2014/chart" uri="{C3380CC4-5D6E-409C-BE32-E72D297353CC}">
              <c16:uniqueId val="{00000000-6BB4-47DD-B19A-5836E503524E}"/>
            </c:ext>
          </c:extLst>
        </c:ser>
        <c:dLbls>
          <c:showLegendKey val="0"/>
          <c:showVal val="0"/>
          <c:showCatName val="0"/>
          <c:showSerName val="0"/>
          <c:showPercent val="0"/>
          <c:showBubbleSize val="0"/>
        </c:dLbls>
        <c:gapWidth val="182"/>
        <c:axId val="42486896"/>
        <c:axId val="42487376"/>
      </c:barChart>
      <c:catAx>
        <c:axId val="4248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42487376"/>
        <c:crosses val="autoZero"/>
        <c:auto val="1"/>
        <c:lblAlgn val="ctr"/>
        <c:lblOffset val="100"/>
        <c:noMultiLvlLbl val="0"/>
      </c:catAx>
      <c:valAx>
        <c:axId val="424873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2486896"/>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14998817083109"/>
          <c:y val="3.6133278775617256E-2"/>
          <c:w val="0.4550120310642376"/>
          <c:h val="0.88361799390726192"/>
        </c:manualLayout>
      </c:layout>
      <c:barChart>
        <c:barDir val="bar"/>
        <c:grouping val="clustered"/>
        <c:varyColors val="0"/>
        <c:ser>
          <c:idx val="0"/>
          <c:order val="0"/>
          <c:spPr>
            <a:solidFill>
              <a:srgbClr val="002060"/>
            </a:solidFill>
            <a:ln>
              <a:noFill/>
            </a:ln>
            <a:effectLst/>
          </c:spPr>
          <c:invertIfNegative val="0"/>
          <c:dLbls>
            <c:dLbl>
              <c:idx val="8"/>
              <c:layout>
                <c:manualLayout>
                  <c:x val="6.8834110065741994E-3"/>
                  <c:y val="1.7603657505143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46-4755-BFB2-1B114F2ABC8F}"/>
                </c:ext>
              </c:extLst>
            </c:dLbl>
            <c:dLbl>
              <c:idx val="9"/>
              <c:layout>
                <c:manualLayout>
                  <c:x val="7.7703954248622845E-3"/>
                  <c:y val="-1.8456940874368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46-4755-BFB2-1B114F2ABC8F}"/>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'[grafici per presentazione.xlsx]bisogni'!$A$5:$A$14</c:f>
              <c:strCache>
                <c:ptCount val="10"/>
                <c:pt idx="0">
                  <c:v>SIMULAZIONE SU IMPIANTI</c:v>
                </c:pt>
                <c:pt idx="1">
                  <c:v>INVENTORY PLANNING</c:v>
                </c:pt>
                <c:pt idx="2">
                  <c:v>ANALISI GUASTI IMPIANTI/MACCHINARI CRITICI</c:v>
                </c:pt>
                <c:pt idx="3">
                  <c:v>MISURAZIONE PRESTAZIONI LOGISTICA INTERNA</c:v>
                </c:pt>
                <c:pt idx="4">
                  <c:v>INTEGRAZIONE CANALI DI VENDITA: 
APPROCCIO MULTICANALE</c:v>
                </c:pt>
                <c:pt idx="5">
                  <c:v>MANUTENZIONE INTEGRATA E CONNESSA</c:v>
                </c:pt>
                <c:pt idx="6">
                  <c:v>ANALISI FUNZIONE CUSTOMER CARE</c:v>
                </c:pt>
                <c:pt idx="7">
                  <c:v>ALLINEAMENTO MECCANISMI PREMIANTI-DIGITALIZZAZIONE</c:v>
                </c:pt>
                <c:pt idx="8">
                  <c:v>SUPPORTO CLIENTE E POST-VENDITA</c:v>
                </c:pt>
                <c:pt idx="9">
                  <c:v>CANALE DI VENDITA DIGITALE</c:v>
                </c:pt>
              </c:strCache>
            </c:strRef>
          </c:cat>
          <c:val>
            <c:numRef>
              <c:f>'[grafici per presentazione.xlsx]bisogni'!$B$5:$B$14</c:f>
              <c:numCache>
                <c:formatCode>0%</c:formatCode>
                <c:ptCount val="10"/>
                <c:pt idx="0">
                  <c:v>0.73</c:v>
                </c:pt>
                <c:pt idx="1">
                  <c:v>0.73</c:v>
                </c:pt>
                <c:pt idx="2">
                  <c:v>0.82</c:v>
                </c:pt>
                <c:pt idx="3">
                  <c:v>0.82</c:v>
                </c:pt>
                <c:pt idx="4">
                  <c:v>0.82</c:v>
                </c:pt>
                <c:pt idx="5">
                  <c:v>0.91</c:v>
                </c:pt>
                <c:pt idx="6">
                  <c:v>0.91</c:v>
                </c:pt>
                <c:pt idx="7">
                  <c:v>0.91</c:v>
                </c:pt>
                <c:pt idx="8">
                  <c:v>1</c:v>
                </c:pt>
                <c:pt idx="9">
                  <c:v>1</c:v>
                </c:pt>
              </c:numCache>
            </c:numRef>
          </c:val>
          <c:extLst>
            <c:ext xmlns:c16="http://schemas.microsoft.com/office/drawing/2014/chart" uri="{C3380CC4-5D6E-409C-BE32-E72D297353CC}">
              <c16:uniqueId val="{00000002-3346-4755-BFB2-1B114F2ABC8F}"/>
            </c:ext>
          </c:extLst>
        </c:ser>
        <c:dLbls>
          <c:showLegendKey val="0"/>
          <c:showVal val="0"/>
          <c:showCatName val="0"/>
          <c:showSerName val="0"/>
          <c:showPercent val="0"/>
          <c:showBubbleSize val="0"/>
        </c:dLbls>
        <c:gapWidth val="182"/>
        <c:axId val="1295608367"/>
        <c:axId val="1295582927"/>
      </c:barChart>
      <c:catAx>
        <c:axId val="1295608367"/>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1295582927"/>
        <c:crosses val="autoZero"/>
        <c:auto val="1"/>
        <c:lblAlgn val="ctr"/>
        <c:lblOffset val="100"/>
        <c:noMultiLvlLbl val="0"/>
      </c:catAx>
      <c:valAx>
        <c:axId val="1295582927"/>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9560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baseline="0">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24EE7-475D-4991-874E-75A210EE42EA}" type="doc">
      <dgm:prSet loTypeId="urn:microsoft.com/office/officeart/2005/8/layout/chevron1" loCatId="process" qsTypeId="urn:microsoft.com/office/officeart/2005/8/quickstyle/simple1" qsCatId="simple" csTypeId="urn:microsoft.com/office/officeart/2005/8/colors/accent1_2" csCatId="accent1" phldr="1"/>
      <dgm:spPr/>
    </dgm:pt>
    <dgm:pt modelId="{7AE2303C-C1D4-439C-8F00-BA5E45C66884}">
      <dgm:prSet phldrT="[Testo]"/>
      <dgm:spPr/>
      <dgm:t>
        <a:bodyPr/>
        <a:lstStyle/>
        <a:p>
          <a:r>
            <a:rPr lang="it-IT" b="1" dirty="0"/>
            <a:t>Report</a:t>
          </a:r>
        </a:p>
      </dgm:t>
    </dgm:pt>
    <dgm:pt modelId="{1FE1ED90-9953-40DF-902F-9BBAB61D81EF}" type="parTrans" cxnId="{1644E08E-4E5A-40CE-991B-6C79B16D718E}">
      <dgm:prSet/>
      <dgm:spPr/>
      <dgm:t>
        <a:bodyPr/>
        <a:lstStyle/>
        <a:p>
          <a:endParaRPr lang="it-IT"/>
        </a:p>
      </dgm:t>
    </dgm:pt>
    <dgm:pt modelId="{F797D445-45C8-48D5-AEF7-698085AA1BE0}" type="sibTrans" cxnId="{1644E08E-4E5A-40CE-991B-6C79B16D718E}">
      <dgm:prSet/>
      <dgm:spPr/>
      <dgm:t>
        <a:bodyPr/>
        <a:lstStyle/>
        <a:p>
          <a:endParaRPr lang="it-IT"/>
        </a:p>
      </dgm:t>
    </dgm:pt>
    <dgm:pt modelId="{7CC5C023-A3FE-4DBE-AA44-70557B423FE1}">
      <dgm:prSet phldrT="[Testo]"/>
      <dgm:spPr/>
      <dgm:t>
        <a:bodyPr/>
        <a:lstStyle/>
        <a:p>
          <a:r>
            <a:rPr lang="it-IT" b="1" dirty="0"/>
            <a:t>Analisi / Offerte Proposte Progettuali</a:t>
          </a:r>
        </a:p>
      </dgm:t>
    </dgm:pt>
    <dgm:pt modelId="{A47D3EF4-DA0E-452B-9861-9E69043E5CA3}" type="parTrans" cxnId="{7C4845FA-B2B1-4798-9484-06BF0BF070E0}">
      <dgm:prSet/>
      <dgm:spPr/>
      <dgm:t>
        <a:bodyPr/>
        <a:lstStyle/>
        <a:p>
          <a:endParaRPr lang="it-IT"/>
        </a:p>
      </dgm:t>
    </dgm:pt>
    <dgm:pt modelId="{30BCFA31-C88F-447E-97AF-0BEE68C33625}" type="sibTrans" cxnId="{7C4845FA-B2B1-4798-9484-06BF0BF070E0}">
      <dgm:prSet/>
      <dgm:spPr/>
      <dgm:t>
        <a:bodyPr/>
        <a:lstStyle/>
        <a:p>
          <a:endParaRPr lang="it-IT"/>
        </a:p>
      </dgm:t>
    </dgm:pt>
    <dgm:pt modelId="{B8F6C840-044C-4C8B-8615-87CF3F029BD0}">
      <dgm:prSet phldrT="[Testo]"/>
      <dgm:spPr/>
      <dgm:t>
        <a:bodyPr/>
        <a:lstStyle/>
        <a:p>
          <a:r>
            <a:rPr lang="it-IT" b="1" dirty="0"/>
            <a:t>Esecuzione Progetti</a:t>
          </a:r>
        </a:p>
      </dgm:t>
    </dgm:pt>
    <dgm:pt modelId="{95DCCE64-F441-4A4B-AEC4-EEBF5D5FDECD}" type="parTrans" cxnId="{FD566DB0-1DD8-4274-A96B-F38CE4AAFF7B}">
      <dgm:prSet/>
      <dgm:spPr/>
      <dgm:t>
        <a:bodyPr/>
        <a:lstStyle/>
        <a:p>
          <a:endParaRPr lang="it-IT"/>
        </a:p>
      </dgm:t>
    </dgm:pt>
    <dgm:pt modelId="{8F7D2FFC-B1C4-43FC-95FD-984110087495}" type="sibTrans" cxnId="{FD566DB0-1DD8-4274-A96B-F38CE4AAFF7B}">
      <dgm:prSet/>
      <dgm:spPr/>
      <dgm:t>
        <a:bodyPr/>
        <a:lstStyle/>
        <a:p>
          <a:endParaRPr lang="it-IT"/>
        </a:p>
      </dgm:t>
    </dgm:pt>
    <dgm:pt modelId="{FCFB32D6-FBB6-433C-B727-3120934AB90A}">
      <dgm:prSet phldrT="[Testo]"/>
      <dgm:spPr/>
      <dgm:t>
        <a:bodyPr/>
        <a:lstStyle/>
        <a:p>
          <a:r>
            <a:rPr lang="it-IT" b="1" dirty="0"/>
            <a:t>Post-Audit</a:t>
          </a:r>
        </a:p>
      </dgm:t>
    </dgm:pt>
    <dgm:pt modelId="{ECA0CF47-3C34-4645-8D26-048EC163178F}" type="parTrans" cxnId="{C0C0E732-8193-473D-8F40-F48F9EFAF416}">
      <dgm:prSet/>
      <dgm:spPr/>
      <dgm:t>
        <a:bodyPr/>
        <a:lstStyle/>
        <a:p>
          <a:endParaRPr lang="it-IT"/>
        </a:p>
      </dgm:t>
    </dgm:pt>
    <dgm:pt modelId="{8E34E021-A66B-402F-A0D8-0F294768F4CB}" type="sibTrans" cxnId="{C0C0E732-8193-473D-8F40-F48F9EFAF416}">
      <dgm:prSet/>
      <dgm:spPr/>
      <dgm:t>
        <a:bodyPr/>
        <a:lstStyle/>
        <a:p>
          <a:endParaRPr lang="it-IT"/>
        </a:p>
      </dgm:t>
    </dgm:pt>
    <dgm:pt modelId="{318E902E-981C-4259-B1DE-E0DD3D8011B5}" type="pres">
      <dgm:prSet presAssocID="{8FC24EE7-475D-4991-874E-75A210EE42EA}" presName="Name0" presStyleCnt="0">
        <dgm:presLayoutVars>
          <dgm:dir/>
          <dgm:animLvl val="lvl"/>
          <dgm:resizeHandles val="exact"/>
        </dgm:presLayoutVars>
      </dgm:prSet>
      <dgm:spPr/>
    </dgm:pt>
    <dgm:pt modelId="{EEF11AA0-2BBD-4F9A-9B5A-DFA91906E05C}" type="pres">
      <dgm:prSet presAssocID="{7AE2303C-C1D4-439C-8F00-BA5E45C66884}" presName="parTxOnly" presStyleLbl="node1" presStyleIdx="0" presStyleCnt="4" custAng="0" custScaleX="58376" custLinFactNeighborX="-508" custLinFactNeighborY="308">
        <dgm:presLayoutVars>
          <dgm:chMax val="0"/>
          <dgm:chPref val="0"/>
          <dgm:bulletEnabled val="1"/>
        </dgm:presLayoutVars>
      </dgm:prSet>
      <dgm:spPr/>
    </dgm:pt>
    <dgm:pt modelId="{62D1B050-2844-423F-91EE-3262824C191D}" type="pres">
      <dgm:prSet presAssocID="{F797D445-45C8-48D5-AEF7-698085AA1BE0}" presName="parTxOnlySpace" presStyleCnt="0"/>
      <dgm:spPr/>
    </dgm:pt>
    <dgm:pt modelId="{C36C9DD7-186C-4489-86C6-25CD154BCC6D}" type="pres">
      <dgm:prSet presAssocID="{7CC5C023-A3FE-4DBE-AA44-70557B423FE1}" presName="parTxOnly" presStyleLbl="node1" presStyleIdx="1" presStyleCnt="4" custScaleX="76592">
        <dgm:presLayoutVars>
          <dgm:chMax val="0"/>
          <dgm:chPref val="0"/>
          <dgm:bulletEnabled val="1"/>
        </dgm:presLayoutVars>
      </dgm:prSet>
      <dgm:spPr/>
    </dgm:pt>
    <dgm:pt modelId="{51B5AE4D-0908-4769-86D2-58C473BB166B}" type="pres">
      <dgm:prSet presAssocID="{30BCFA31-C88F-447E-97AF-0BEE68C33625}" presName="parTxOnlySpace" presStyleCnt="0"/>
      <dgm:spPr/>
    </dgm:pt>
    <dgm:pt modelId="{2C32945D-01D5-4756-9B78-7D5AD647217E}" type="pres">
      <dgm:prSet presAssocID="{B8F6C840-044C-4C8B-8615-87CF3F029BD0}" presName="parTxOnly" presStyleLbl="node1" presStyleIdx="2" presStyleCnt="4" custScaleX="60552">
        <dgm:presLayoutVars>
          <dgm:chMax val="0"/>
          <dgm:chPref val="0"/>
          <dgm:bulletEnabled val="1"/>
        </dgm:presLayoutVars>
      </dgm:prSet>
      <dgm:spPr/>
    </dgm:pt>
    <dgm:pt modelId="{B7B536B1-5A60-4EC5-A502-4C5CC96E1859}" type="pres">
      <dgm:prSet presAssocID="{8F7D2FFC-B1C4-43FC-95FD-984110087495}" presName="parTxOnlySpace" presStyleCnt="0"/>
      <dgm:spPr/>
    </dgm:pt>
    <dgm:pt modelId="{6D963A6B-03A0-4FDA-9C1E-F83DEA0E4021}" type="pres">
      <dgm:prSet presAssocID="{FCFB32D6-FBB6-433C-B727-3120934AB90A}" presName="parTxOnly" presStyleLbl="node1" presStyleIdx="3" presStyleCnt="4" custScaleX="58425" custLinFactNeighborX="8589" custLinFactNeighborY="4428">
        <dgm:presLayoutVars>
          <dgm:chMax val="0"/>
          <dgm:chPref val="0"/>
          <dgm:bulletEnabled val="1"/>
        </dgm:presLayoutVars>
      </dgm:prSet>
      <dgm:spPr/>
    </dgm:pt>
  </dgm:ptLst>
  <dgm:cxnLst>
    <dgm:cxn modelId="{4F2BD909-9287-4B25-BAED-31A6371E6810}" type="presOf" srcId="{B8F6C840-044C-4C8B-8615-87CF3F029BD0}" destId="{2C32945D-01D5-4756-9B78-7D5AD647217E}" srcOrd="0" destOrd="0" presId="urn:microsoft.com/office/officeart/2005/8/layout/chevron1"/>
    <dgm:cxn modelId="{64DEA411-5955-4B3C-AF7E-274740A3643C}" type="presOf" srcId="{7AE2303C-C1D4-439C-8F00-BA5E45C66884}" destId="{EEF11AA0-2BBD-4F9A-9B5A-DFA91906E05C}" srcOrd="0" destOrd="0" presId="urn:microsoft.com/office/officeart/2005/8/layout/chevron1"/>
    <dgm:cxn modelId="{C0C0E732-8193-473D-8F40-F48F9EFAF416}" srcId="{8FC24EE7-475D-4991-874E-75A210EE42EA}" destId="{FCFB32D6-FBB6-433C-B727-3120934AB90A}" srcOrd="3" destOrd="0" parTransId="{ECA0CF47-3C34-4645-8D26-048EC163178F}" sibTransId="{8E34E021-A66B-402F-A0D8-0F294768F4CB}"/>
    <dgm:cxn modelId="{F9ACE33D-54F0-47AC-82EA-822537CB9A31}" type="presOf" srcId="{7CC5C023-A3FE-4DBE-AA44-70557B423FE1}" destId="{C36C9DD7-186C-4489-86C6-25CD154BCC6D}" srcOrd="0" destOrd="0" presId="urn:microsoft.com/office/officeart/2005/8/layout/chevron1"/>
    <dgm:cxn modelId="{11E14761-B21F-4615-883F-9660051F2D3D}" type="presOf" srcId="{FCFB32D6-FBB6-433C-B727-3120934AB90A}" destId="{6D963A6B-03A0-4FDA-9C1E-F83DEA0E4021}" srcOrd="0" destOrd="0" presId="urn:microsoft.com/office/officeart/2005/8/layout/chevron1"/>
    <dgm:cxn modelId="{9500BB42-BD01-487D-8031-1FB43C6FBE4B}" type="presOf" srcId="{8FC24EE7-475D-4991-874E-75A210EE42EA}" destId="{318E902E-981C-4259-B1DE-E0DD3D8011B5}" srcOrd="0" destOrd="0" presId="urn:microsoft.com/office/officeart/2005/8/layout/chevron1"/>
    <dgm:cxn modelId="{1644E08E-4E5A-40CE-991B-6C79B16D718E}" srcId="{8FC24EE7-475D-4991-874E-75A210EE42EA}" destId="{7AE2303C-C1D4-439C-8F00-BA5E45C66884}" srcOrd="0" destOrd="0" parTransId="{1FE1ED90-9953-40DF-902F-9BBAB61D81EF}" sibTransId="{F797D445-45C8-48D5-AEF7-698085AA1BE0}"/>
    <dgm:cxn modelId="{FD566DB0-1DD8-4274-A96B-F38CE4AAFF7B}" srcId="{8FC24EE7-475D-4991-874E-75A210EE42EA}" destId="{B8F6C840-044C-4C8B-8615-87CF3F029BD0}" srcOrd="2" destOrd="0" parTransId="{95DCCE64-F441-4A4B-AEC4-EEBF5D5FDECD}" sibTransId="{8F7D2FFC-B1C4-43FC-95FD-984110087495}"/>
    <dgm:cxn modelId="{7C4845FA-B2B1-4798-9484-06BF0BF070E0}" srcId="{8FC24EE7-475D-4991-874E-75A210EE42EA}" destId="{7CC5C023-A3FE-4DBE-AA44-70557B423FE1}" srcOrd="1" destOrd="0" parTransId="{A47D3EF4-DA0E-452B-9861-9E69043E5CA3}" sibTransId="{30BCFA31-C88F-447E-97AF-0BEE68C33625}"/>
    <dgm:cxn modelId="{6E2EA035-0B93-433E-89DA-AAD415202A83}" type="presParOf" srcId="{318E902E-981C-4259-B1DE-E0DD3D8011B5}" destId="{EEF11AA0-2BBD-4F9A-9B5A-DFA91906E05C}" srcOrd="0" destOrd="0" presId="urn:microsoft.com/office/officeart/2005/8/layout/chevron1"/>
    <dgm:cxn modelId="{814069CE-949C-42C0-88C2-E8F9366D0E79}" type="presParOf" srcId="{318E902E-981C-4259-B1DE-E0DD3D8011B5}" destId="{62D1B050-2844-423F-91EE-3262824C191D}" srcOrd="1" destOrd="0" presId="urn:microsoft.com/office/officeart/2005/8/layout/chevron1"/>
    <dgm:cxn modelId="{BA9A9676-EC45-4DBF-9668-1E87F49C6CBB}" type="presParOf" srcId="{318E902E-981C-4259-B1DE-E0DD3D8011B5}" destId="{C36C9DD7-186C-4489-86C6-25CD154BCC6D}" srcOrd="2" destOrd="0" presId="urn:microsoft.com/office/officeart/2005/8/layout/chevron1"/>
    <dgm:cxn modelId="{194F4A22-441A-4165-8896-9EDE7B6E7904}" type="presParOf" srcId="{318E902E-981C-4259-B1DE-E0DD3D8011B5}" destId="{51B5AE4D-0908-4769-86D2-58C473BB166B}" srcOrd="3" destOrd="0" presId="urn:microsoft.com/office/officeart/2005/8/layout/chevron1"/>
    <dgm:cxn modelId="{CADC7CBE-A19B-440A-9F8B-1C7EDA91E536}" type="presParOf" srcId="{318E902E-981C-4259-B1DE-E0DD3D8011B5}" destId="{2C32945D-01D5-4756-9B78-7D5AD647217E}" srcOrd="4" destOrd="0" presId="urn:microsoft.com/office/officeart/2005/8/layout/chevron1"/>
    <dgm:cxn modelId="{3686E9A8-B353-4602-BC98-1C78CE4560D8}" type="presParOf" srcId="{318E902E-981C-4259-B1DE-E0DD3D8011B5}" destId="{B7B536B1-5A60-4EC5-A502-4C5CC96E1859}" srcOrd="5" destOrd="0" presId="urn:microsoft.com/office/officeart/2005/8/layout/chevron1"/>
    <dgm:cxn modelId="{8A35B051-589A-4168-9318-623203137609}" type="presParOf" srcId="{318E902E-981C-4259-B1DE-E0DD3D8011B5}" destId="{6D963A6B-03A0-4FDA-9C1E-F83DEA0E402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11AA0-2BBD-4F9A-9B5A-DFA91906E05C}">
      <dsp:nvSpPr>
        <dsp:cNvPr id="0" name=""/>
        <dsp:cNvSpPr/>
      </dsp:nvSpPr>
      <dsp:spPr>
        <a:xfrm>
          <a:off x="593" y="0"/>
          <a:ext cx="2959607" cy="1462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it-IT" sz="2100" b="1" kern="1200" dirty="0"/>
            <a:t>Report</a:t>
          </a:r>
        </a:p>
      </dsp:txBody>
      <dsp:txXfrm>
        <a:off x="731765" y="0"/>
        <a:ext cx="1497263" cy="1462344"/>
      </dsp:txXfrm>
    </dsp:sp>
    <dsp:sp modelId="{C36C9DD7-186C-4489-86C6-25CD154BCC6D}">
      <dsp:nvSpPr>
        <dsp:cNvPr id="0" name=""/>
        <dsp:cNvSpPr/>
      </dsp:nvSpPr>
      <dsp:spPr>
        <a:xfrm>
          <a:off x="2455786" y="0"/>
          <a:ext cx="3883141" cy="1462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it-IT" sz="2100" b="1" kern="1200" dirty="0"/>
            <a:t>Analisi / Offerte Proposte Progettuali</a:t>
          </a:r>
        </a:p>
      </dsp:txBody>
      <dsp:txXfrm>
        <a:off x="3186958" y="0"/>
        <a:ext cx="2420797" cy="1462344"/>
      </dsp:txXfrm>
    </dsp:sp>
    <dsp:sp modelId="{2C32945D-01D5-4756-9B78-7D5AD647217E}">
      <dsp:nvSpPr>
        <dsp:cNvPr id="0" name=""/>
        <dsp:cNvSpPr/>
      </dsp:nvSpPr>
      <dsp:spPr>
        <a:xfrm>
          <a:off x="5831937" y="0"/>
          <a:ext cx="3069928" cy="1462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it-IT" sz="2100" b="1" kern="1200" dirty="0"/>
            <a:t>Esecuzione Progetti</a:t>
          </a:r>
        </a:p>
      </dsp:txBody>
      <dsp:txXfrm>
        <a:off x="6563109" y="0"/>
        <a:ext cx="1607584" cy="1462344"/>
      </dsp:txXfrm>
    </dsp:sp>
    <dsp:sp modelId="{6D963A6B-03A0-4FDA-9C1E-F83DEA0E4021}">
      <dsp:nvSpPr>
        <dsp:cNvPr id="0" name=""/>
        <dsp:cNvSpPr/>
      </dsp:nvSpPr>
      <dsp:spPr>
        <a:xfrm>
          <a:off x="8398045" y="0"/>
          <a:ext cx="2962091" cy="1462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it-IT" sz="2100" b="1" kern="1200" dirty="0"/>
            <a:t>Post-Audit</a:t>
          </a:r>
        </a:p>
      </dsp:txBody>
      <dsp:txXfrm>
        <a:off x="9129217" y="0"/>
        <a:ext cx="1499747" cy="14623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0.60076</cdr:x>
      <cdr:y>0.04762</cdr:y>
    </cdr:from>
    <cdr:to>
      <cdr:x>0.73265</cdr:x>
      <cdr:y>0.14339</cdr:y>
    </cdr:to>
    <cdr:sp macro="" textlink="">
      <cdr:nvSpPr>
        <cdr:cNvPr id="3" name="Callout: linea 2">
          <a:extLst xmlns:a="http://schemas.openxmlformats.org/drawingml/2006/main">
            <a:ext uri="{FF2B5EF4-FFF2-40B4-BE49-F238E27FC236}">
              <a16:creationId xmlns:a16="http://schemas.microsoft.com/office/drawing/2014/main" id="{A422C832-69C9-D383-FDA2-51D1B1FD812B}"/>
            </a:ext>
          </a:extLst>
        </cdr:cNvPr>
        <cdr:cNvSpPr/>
      </cdr:nvSpPr>
      <cdr:spPr>
        <a:xfrm xmlns:a="http://schemas.openxmlformats.org/drawingml/2006/main">
          <a:off x="2864947" y="149241"/>
          <a:ext cx="628950" cy="300106"/>
        </a:xfrm>
        <a:prstGeom xmlns:a="http://schemas.openxmlformats.org/drawingml/2006/main" prst="borderCallout1">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it-IT" sz="1200" dirty="0">
              <a:solidFill>
                <a:schemeClr val="tx1"/>
              </a:solidFill>
            </a:rPr>
            <a:t>56%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96B13-85E7-45AA-B58D-2A2F2F4A2A4C}" type="datetimeFigureOut">
              <a:rPr lang="it-IT" smtClean="0"/>
              <a:t>18/07/2023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9F3C6-7C98-4005-A2EE-E16C3ACBD378}" type="slidenum">
              <a:rPr lang="it-IT" smtClean="0"/>
              <a:t>‹N›</a:t>
            </a:fld>
            <a:endParaRPr lang="it-IT"/>
          </a:p>
        </p:txBody>
      </p:sp>
    </p:spTree>
    <p:extLst>
      <p:ext uri="{BB962C8B-B14F-4D97-AF65-F5344CB8AC3E}">
        <p14:creationId xmlns:p14="http://schemas.microsoft.com/office/powerpoint/2010/main" val="113085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79344A-0D00-4318-ABE4-5290854441B6}" type="slidenum">
              <a:rPr lang="it-IT" smtClean="0"/>
              <a:t>2</a:t>
            </a:fld>
            <a:endParaRPr lang="it-IT"/>
          </a:p>
        </p:txBody>
      </p:sp>
    </p:spTree>
    <p:extLst>
      <p:ext uri="{BB962C8B-B14F-4D97-AF65-F5344CB8AC3E}">
        <p14:creationId xmlns:p14="http://schemas.microsoft.com/office/powerpoint/2010/main" val="135931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sz="1200" b="0" i="0" u="none" strike="noStrike" baseline="0" dirty="0">
              <a:solidFill>
                <a:srgbClr val="000000"/>
              </a:solidFill>
              <a:latin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8379344A-0D00-4318-ABE4-5290854441B6}" type="slidenum">
              <a:rPr lang="it-IT" smtClean="0"/>
              <a:t>11</a:t>
            </a:fld>
            <a:endParaRPr lang="it-IT"/>
          </a:p>
        </p:txBody>
      </p:sp>
    </p:spTree>
    <p:extLst>
      <p:ext uri="{BB962C8B-B14F-4D97-AF65-F5344CB8AC3E}">
        <p14:creationId xmlns:p14="http://schemas.microsoft.com/office/powerpoint/2010/main" val="40220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sz="1200" b="0" i="0" u="none" strike="noStrike" baseline="0">
              <a:solidFill>
                <a:srgbClr val="000000"/>
              </a:solidFill>
              <a:latin typeface="Calibri" panose="020F0502020204030204" pitchFamily="34" charset="0"/>
            </a:endParaRPr>
          </a:p>
          <a:p>
            <a:endParaRPr lang="it-IT"/>
          </a:p>
        </p:txBody>
      </p:sp>
      <p:sp>
        <p:nvSpPr>
          <p:cNvPr id="4" name="Segnaposto numero diapositiva 3"/>
          <p:cNvSpPr>
            <a:spLocks noGrp="1"/>
          </p:cNvSpPr>
          <p:nvPr>
            <p:ph type="sldNum" sz="quarter" idx="5"/>
          </p:nvPr>
        </p:nvSpPr>
        <p:spPr/>
        <p:txBody>
          <a:bodyPr/>
          <a:lstStyle/>
          <a:p>
            <a:fld id="{8379344A-0D00-4318-ABE4-5290854441B6}" type="slidenum">
              <a:rPr lang="it-IT" smtClean="0"/>
              <a:t>12</a:t>
            </a:fld>
            <a:endParaRPr lang="it-IT"/>
          </a:p>
        </p:txBody>
      </p:sp>
    </p:spTree>
    <p:extLst>
      <p:ext uri="{BB962C8B-B14F-4D97-AF65-F5344CB8AC3E}">
        <p14:creationId xmlns:p14="http://schemas.microsoft.com/office/powerpoint/2010/main" val="418467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it-IT" sz="1000" dirty="0">
              <a:solidFill>
                <a:srgbClr val="002060"/>
              </a:solidFill>
              <a:latin typeface="Calibri" panose="020F0502020204030204" pitchFamily="34" charset="0"/>
              <a:cs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8379344A-0D00-4318-ABE4-5290854441B6}" type="slidenum">
              <a:rPr lang="it-IT" smtClean="0"/>
              <a:t>13</a:t>
            </a:fld>
            <a:endParaRPr lang="it-IT"/>
          </a:p>
        </p:txBody>
      </p:sp>
    </p:spTree>
    <p:extLst>
      <p:ext uri="{BB962C8B-B14F-4D97-AF65-F5344CB8AC3E}">
        <p14:creationId xmlns:p14="http://schemas.microsoft.com/office/powerpoint/2010/main" val="373426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60800" y="1162050"/>
            <a:ext cx="4114800" cy="2314575"/>
          </a:xfrm>
        </p:spPr>
      </p:sp>
      <p:sp>
        <p:nvSpPr>
          <p:cNvPr id="3" name="Segnaposto note 2"/>
          <p:cNvSpPr>
            <a:spLocks noGrp="1"/>
          </p:cNvSpPr>
          <p:nvPr>
            <p:ph type="body" idx="1"/>
          </p:nvPr>
        </p:nvSpPr>
        <p:spPr>
          <a:xfrm>
            <a:off x="3463295" y="3729945"/>
            <a:ext cx="5265410" cy="1841274"/>
          </a:xfrm>
        </p:spPr>
        <p:txBody>
          <a:bodyPr/>
          <a:lstStyle/>
          <a:p>
            <a:endParaRPr lang="it-IT" sz="1100" dirty="0"/>
          </a:p>
        </p:txBody>
      </p:sp>
      <p:sp>
        <p:nvSpPr>
          <p:cNvPr id="4" name="Segnaposto numero diapositiva 3"/>
          <p:cNvSpPr>
            <a:spLocks noGrp="1"/>
          </p:cNvSpPr>
          <p:nvPr>
            <p:ph type="sldNum" sz="quarter" idx="5"/>
          </p:nvPr>
        </p:nvSpPr>
        <p:spPr/>
        <p:txBody>
          <a:bodyPr/>
          <a:lstStyle/>
          <a:p>
            <a:fld id="{8379344A-0D00-4318-ABE4-5290854441B6}" type="slidenum">
              <a:rPr lang="it-IT" smtClean="0"/>
              <a:t>14</a:t>
            </a:fld>
            <a:endParaRPr lang="it-IT"/>
          </a:p>
        </p:txBody>
      </p:sp>
    </p:spTree>
    <p:extLst>
      <p:ext uri="{BB962C8B-B14F-4D97-AF65-F5344CB8AC3E}">
        <p14:creationId xmlns:p14="http://schemas.microsoft.com/office/powerpoint/2010/main" val="366989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79344A-0D00-4318-ABE4-5290854441B6}" type="slidenum">
              <a:rPr lang="it-IT" smtClean="0"/>
              <a:t>15</a:t>
            </a:fld>
            <a:endParaRPr lang="it-IT"/>
          </a:p>
        </p:txBody>
      </p:sp>
    </p:spTree>
    <p:extLst>
      <p:ext uri="{BB962C8B-B14F-4D97-AF65-F5344CB8AC3E}">
        <p14:creationId xmlns:p14="http://schemas.microsoft.com/office/powerpoint/2010/main" val="425567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400"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9679CF-FD6B-8B41-A0A4-D527132FA2B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0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400"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9679CF-FD6B-8B41-A0A4-D527132FA2B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8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19</a:t>
            </a:fld>
            <a:endParaRPr lang="it-IT"/>
          </a:p>
        </p:txBody>
      </p:sp>
    </p:spTree>
    <p:extLst>
      <p:ext uri="{BB962C8B-B14F-4D97-AF65-F5344CB8AC3E}">
        <p14:creationId xmlns:p14="http://schemas.microsoft.com/office/powerpoint/2010/main" val="3087469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dirty="0">
                <a:solidFill>
                  <a:srgbClr val="000000"/>
                </a:solidFill>
                <a:latin typeface="Century Gothic" panose="020B0502020202020204" pitchFamily="34" charset="0"/>
              </a:rPr>
              <a:t>Per quanto riguarda la tipologia di transazione commerciale, 2 macrocategorie sono state individuate: </a:t>
            </a:r>
            <a:r>
              <a:rPr lang="it-IT" sz="1800" b="1" i="0" u="none" strike="noStrike" baseline="0" dirty="0">
                <a:solidFill>
                  <a:srgbClr val="000000"/>
                </a:solidFill>
                <a:latin typeface="Century Gothic" panose="020B0502020202020204" pitchFamily="34" charset="0"/>
              </a:rPr>
              <a:t>customer (cliente) vs consumer (consumatore)</a:t>
            </a:r>
            <a:r>
              <a:rPr lang="it-IT" sz="1800" b="0" i="0" u="none" strike="noStrike" baseline="0" dirty="0">
                <a:solidFill>
                  <a:srgbClr val="000000"/>
                </a:solidFill>
                <a:latin typeface="Century Gothic" panose="020B0502020202020204" pitchFamily="34" charset="0"/>
              </a:rPr>
              <a:t>. Le aziende operanti principalmente con un modello B2B (Business To Business) hanno come proprio target di clientela ulteriori imprese, a differenza di quelle che vendono il loro prodotto/servizio principalmente ai consumatori finali, che operano con un modello B2C (Business To Consumer). </a:t>
            </a:r>
          </a:p>
          <a:p>
            <a:r>
              <a:rPr lang="it-IT" sz="1800" b="0" i="0" u="none" strike="noStrike" baseline="0" dirty="0">
                <a:solidFill>
                  <a:srgbClr val="000000"/>
                </a:solidFill>
                <a:latin typeface="Century Gothic" panose="020B0502020202020204" pitchFamily="34" charset="0"/>
              </a:rPr>
              <a:t>Il grafico di Figura 7 mostra come il 79% delle aziende offrano come core business un prodotto fisico, mentre il restante 21% si dedica principalmente ai servizi </a:t>
            </a:r>
          </a:p>
          <a:p>
            <a:endParaRPr lang="it-IT" sz="1800" b="0" i="0" u="none" strike="noStrike" baseline="0" dirty="0">
              <a:solidFill>
                <a:srgbClr val="000000"/>
              </a:solidFill>
              <a:latin typeface="Century Gothic" panose="020B0502020202020204" pitchFamily="34" charset="0"/>
            </a:endParaRPr>
          </a:p>
          <a:p>
            <a:r>
              <a:rPr lang="it-IT" b="0" i="0" dirty="0">
                <a:solidFill>
                  <a:srgbClr val="0F0F0F"/>
                </a:solidFill>
                <a:effectLst/>
                <a:latin typeface="sole_text"/>
              </a:rPr>
              <a:t>Secondo una definizione che ne dà il Mise, gli elementi che caratterizzano il fenomeno sono «connessione tra sistemi fisici e digitali , analisi complesse attraverso Big Data e adattamenti real-time». In altre parole: utilizzo di macchinari connessi al Web, analisi delle informazioni ricavate della Rete e possibilità di una gestione più flessibile del ciclo produttivo. Le tecnologie abilitanti, citate sempre dal Mise, spaziano dalle stampanti 3D ai robot programmati per determinate funzioni, passando per la gestione di dati in</a:t>
            </a:r>
            <a:r>
              <a:rPr lang="it-IT" b="0" i="1" dirty="0">
                <a:solidFill>
                  <a:srgbClr val="0F0F0F"/>
                </a:solidFill>
                <a:effectLst/>
                <a:latin typeface="sole_text"/>
              </a:rPr>
              <a:t> cloud </a:t>
            </a:r>
            <a:r>
              <a:rPr lang="it-IT" b="0" i="0" dirty="0">
                <a:solidFill>
                  <a:srgbClr val="0F0F0F"/>
                </a:solidFill>
                <a:effectLst/>
                <a:latin typeface="sole_text"/>
              </a:rPr>
              <a:t>e l’analisi dei dati per rilevare debolezze e punti di forza della produzione.</a:t>
            </a:r>
            <a:endParaRPr lang="it-IT" sz="1800" b="0" i="0" u="none" strike="noStrike" baseline="0" dirty="0">
              <a:solidFill>
                <a:srgbClr val="000000"/>
              </a:solidFill>
              <a:effectLst/>
              <a:latin typeface="Century Gothic" panose="020B0502020202020204" pitchFamily="34" charset="0"/>
            </a:endParaRPr>
          </a:p>
          <a:p>
            <a:endParaRPr lang="it-IT" sz="1800" b="0" i="0" u="none" strike="noStrike" baseline="0" dirty="0">
              <a:solidFill>
                <a:srgbClr val="000000"/>
              </a:solidFill>
              <a:effectLst/>
              <a:latin typeface="Century Gothic" panose="020B0502020202020204" pitchFamily="34" charset="0"/>
            </a:endParaRPr>
          </a:p>
          <a:p>
            <a:r>
              <a:rPr lang="it-IT" b="0" i="0" dirty="0">
                <a:solidFill>
                  <a:srgbClr val="0F0F0F"/>
                </a:solidFill>
                <a:effectLst/>
                <a:latin typeface="sole_text"/>
              </a:rPr>
              <a:t>prima volta all’</a:t>
            </a:r>
            <a:r>
              <a:rPr lang="it-IT" b="0" i="1" dirty="0">
                <a:solidFill>
                  <a:srgbClr val="0F0F0F"/>
                </a:solidFill>
                <a:effectLst/>
                <a:latin typeface="sole_text"/>
              </a:rPr>
              <a:t>Hannover Messe</a:t>
            </a:r>
            <a:r>
              <a:rPr lang="it-IT" b="0" i="0" dirty="0">
                <a:solidFill>
                  <a:srgbClr val="0F0F0F"/>
                </a:solidFill>
                <a:effectLst/>
                <a:latin typeface="sole_text"/>
              </a:rPr>
              <a:t>, una fiera sulle tecnologie industriali, per poi essere sdoganato negli anni successivi da gruppi di lavoro del governo federale. Oggi la Germania è, non a caso, considerata uno dei paesi di avanguardia in un processo che vede coinvolti grossi gruppi industriali, poli universitari e startup tecnologiche agevolate a livello fiscale.</a:t>
            </a:r>
            <a:endParaRPr lang="it-IT" sz="1800" b="0" i="0" u="none" strike="noStrike" baseline="0" dirty="0">
              <a:solidFill>
                <a:srgbClr val="000000"/>
              </a:solidFill>
              <a:effectLst/>
              <a:latin typeface="Century Gothic" panose="020B0502020202020204" pitchFamily="34" charset="0"/>
            </a:endParaRPr>
          </a:p>
          <a:p>
            <a:endParaRPr lang="it-IT" sz="1800" b="0" i="0" u="none" strike="noStrike" baseline="0" dirty="0">
              <a:solidFill>
                <a:srgbClr val="000000"/>
              </a:solidFill>
              <a:effectLst/>
              <a:latin typeface="Century Gothic" panose="020B0502020202020204" pitchFamily="34" charset="0"/>
            </a:endParaRPr>
          </a:p>
          <a:p>
            <a:r>
              <a:rPr lang="it-IT" b="0" i="0" dirty="0">
                <a:solidFill>
                  <a:srgbClr val="0F0F0F"/>
                </a:solidFill>
                <a:effectLst/>
                <a:latin typeface="sole_text"/>
              </a:rPr>
              <a:t>Industrie 4.0 in Germania, Industrie </a:t>
            </a:r>
            <a:r>
              <a:rPr lang="it-IT" b="0" i="0" dirty="0" err="1">
                <a:solidFill>
                  <a:srgbClr val="0F0F0F"/>
                </a:solidFill>
                <a:effectLst/>
                <a:latin typeface="sole_text"/>
              </a:rPr>
              <a:t>du</a:t>
            </a:r>
            <a:r>
              <a:rPr lang="it-IT" b="0" i="0" dirty="0">
                <a:solidFill>
                  <a:srgbClr val="0F0F0F"/>
                </a:solidFill>
                <a:effectLst/>
                <a:latin typeface="sole_text"/>
              </a:rPr>
              <a:t> </a:t>
            </a:r>
            <a:r>
              <a:rPr lang="it-IT" b="0" i="0" dirty="0" err="1">
                <a:solidFill>
                  <a:srgbClr val="0F0F0F"/>
                </a:solidFill>
                <a:effectLst/>
                <a:latin typeface="sole_text"/>
              </a:rPr>
              <a:t>Futur</a:t>
            </a:r>
            <a:r>
              <a:rPr lang="it-IT" b="0" i="0" dirty="0">
                <a:solidFill>
                  <a:srgbClr val="0F0F0F"/>
                </a:solidFill>
                <a:effectLst/>
                <a:latin typeface="sole_text"/>
              </a:rPr>
              <a:t> in Francia, Smart Industry nei Paesi Bassi e </a:t>
            </a:r>
            <a:r>
              <a:rPr lang="it-IT" b="0" i="0" dirty="0" err="1">
                <a:solidFill>
                  <a:srgbClr val="0F0F0F"/>
                </a:solidFill>
                <a:effectLst/>
                <a:latin typeface="sole_text"/>
              </a:rPr>
              <a:t>Catapult</a:t>
            </a:r>
            <a:r>
              <a:rPr lang="it-IT" b="0" i="0" dirty="0">
                <a:solidFill>
                  <a:srgbClr val="0F0F0F"/>
                </a:solidFill>
                <a:effectLst/>
                <a:latin typeface="sole_text"/>
              </a:rPr>
              <a:t> – High Value Manufacturing nel Regno Unito. Con le differenze tecniche del caso, si parla principalmente di incentivi fiscali e finanziamenti per le imprese che si aggiornano secondo i modelli di connessione e integrazione digitale.</a:t>
            </a:r>
            <a:endParaRPr lang="it-IT" sz="1800" b="0" i="0" u="none" strike="noStrike" baseline="0" dirty="0">
              <a:solidFill>
                <a:srgbClr val="000000"/>
              </a:solidFill>
              <a:effectLst/>
              <a:latin typeface="Century Gothic" panose="020B0502020202020204" pitchFamily="34" charset="0"/>
            </a:endParaRPr>
          </a:p>
          <a:p>
            <a:endParaRPr lang="it-IT" sz="1800" b="0" i="0" u="none" strike="noStrike" baseline="0" dirty="0">
              <a:solidFill>
                <a:srgbClr val="000000"/>
              </a:solidFill>
              <a:effectLst/>
              <a:latin typeface="Century Gothic" panose="020B0502020202020204" pitchFamily="34" charset="0"/>
            </a:endParaRPr>
          </a:p>
          <a:p>
            <a:r>
              <a:rPr lang="it-IT" b="0" i="0" dirty="0">
                <a:solidFill>
                  <a:srgbClr val="0F0F0F"/>
                </a:solidFill>
                <a:effectLst/>
                <a:latin typeface="sole_text"/>
              </a:rPr>
              <a:t>Il ritardo da colmare, comunque, non è tanto sulle infrastrutture quanto sul capitale umano: mancano manager e professionisti con le qualifiche adatte. È ancora il piano nazionale Industria 4.0 a porsi come traguardo 200mila laureati «nel settore» e 3mila manager «specializzati nei temi della industria 4.0». Come spiega Marco </a:t>
            </a:r>
            <a:r>
              <a:rPr lang="it-IT" b="0" i="0" dirty="0" err="1">
                <a:solidFill>
                  <a:srgbClr val="0F0F0F"/>
                </a:solidFill>
                <a:effectLst/>
                <a:latin typeface="sole_text"/>
              </a:rPr>
              <a:t>Taisch</a:t>
            </a:r>
            <a:r>
              <a:rPr lang="it-IT" b="0" i="0" dirty="0">
                <a:solidFill>
                  <a:srgbClr val="0F0F0F"/>
                </a:solidFill>
                <a:effectLst/>
                <a:latin typeface="sole_text"/>
              </a:rPr>
              <a:t>, docente alla School of management del Politecnico di Milano, «non basta investire sulle macchine connesse - dice - Bisogna avere “persone connesse”, nel senso di professionisti e lavoratori capaci di muoversi all’interno dei nuovi sistemi».</a:t>
            </a:r>
            <a:endParaRPr lang="it-IT" sz="1800" b="0" i="0" u="none" strike="noStrike" baseline="0" dirty="0">
              <a:solidFill>
                <a:srgbClr val="000000"/>
              </a:solidFill>
              <a:effectLst/>
              <a:latin typeface="Century Gothic" panose="020B0502020202020204" pitchFamily="34" charset="0"/>
            </a:endParaRPr>
          </a:p>
          <a:p>
            <a:r>
              <a:rPr lang="it-IT" b="0" i="0" dirty="0">
                <a:solidFill>
                  <a:srgbClr val="0F0F0F"/>
                </a:solidFill>
                <a:effectLst/>
                <a:latin typeface="sole_text"/>
              </a:rPr>
              <a:t> «Lavorare nell’industria 4.0 non equivale a essere sostituiti. Quello succede con la robotica, e solo in parte - dice - Si tratta di aggiornare le competenze: domani ci sarà bisogno di interagire con la macchina, ad esempio con la capacità di leggere i dati raccolti».</a:t>
            </a:r>
          </a:p>
          <a:p>
            <a:endParaRPr lang="it-IT" sz="1800" b="0" i="0" u="none" strike="noStrike" baseline="0" dirty="0">
              <a:solidFill>
                <a:srgbClr val="0F0F0F"/>
              </a:solidFill>
              <a:effectLst/>
              <a:latin typeface="sole_text"/>
            </a:endParaRPr>
          </a:p>
          <a:p>
            <a:r>
              <a:rPr lang="it-IT" sz="1800" b="0" i="0" u="none" strike="noStrike" baseline="0" dirty="0">
                <a:solidFill>
                  <a:srgbClr val="0F0F0F"/>
                </a:solidFill>
                <a:effectLst/>
                <a:latin typeface="sole_text"/>
              </a:rPr>
              <a:t>La distribuzione rispecchia complessivamente la distribuzione dell’universo delle imprese</a:t>
            </a:r>
            <a:endParaRPr lang="it-IT" sz="1800" b="0" i="0" u="none" strike="noStrike" baseline="0" dirty="0">
              <a:solidFill>
                <a:srgbClr val="000000"/>
              </a:solidFill>
              <a:effectLst/>
              <a:latin typeface="Century Gothic" panose="020B0502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20</a:t>
            </a:fld>
            <a:endParaRPr lang="it-IT"/>
          </a:p>
        </p:txBody>
      </p:sp>
    </p:spTree>
    <p:extLst>
      <p:ext uri="{BB962C8B-B14F-4D97-AF65-F5344CB8AC3E}">
        <p14:creationId xmlns:p14="http://schemas.microsoft.com/office/powerpoint/2010/main" val="320697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a:solidFill>
                  <a:srgbClr val="000000"/>
                </a:solidFill>
                <a:latin typeface="Century Gothic" panose="020B0502020202020204" pitchFamily="34" charset="0"/>
              </a:rPr>
              <a:t>Per quanto riguarda la tipologia di transazione commerciale, 2 macrocategorie sono state individuate: </a:t>
            </a:r>
            <a:r>
              <a:rPr lang="it-IT" sz="1800" b="1" i="0" u="none" strike="noStrike" baseline="0">
                <a:solidFill>
                  <a:srgbClr val="000000"/>
                </a:solidFill>
                <a:latin typeface="Century Gothic" panose="020B0502020202020204" pitchFamily="34" charset="0"/>
              </a:rPr>
              <a:t>customer (cliente) vs consumer (consumatore)</a:t>
            </a:r>
            <a:r>
              <a:rPr lang="it-IT" sz="1800" b="0" i="0" u="none" strike="noStrike" baseline="0">
                <a:solidFill>
                  <a:srgbClr val="000000"/>
                </a:solidFill>
                <a:latin typeface="Century Gothic" panose="020B0502020202020204" pitchFamily="34" charset="0"/>
              </a:rPr>
              <a:t>. Le aziende operanti principalmente con un modello B2B (Business To Business) hanno come proprio target di clientela ulteriori imprese, a differenza di quelle che vendono il loro prodotto/servizio principalmente ai consumatori finali, che operano con un modello B2C (Business To Consumer). </a:t>
            </a:r>
          </a:p>
          <a:p>
            <a:r>
              <a:rPr lang="it-IT" sz="1800" b="0" i="0" u="none" strike="noStrike" baseline="0">
                <a:solidFill>
                  <a:srgbClr val="000000"/>
                </a:solidFill>
                <a:latin typeface="Century Gothic" panose="020B0502020202020204" pitchFamily="34" charset="0"/>
              </a:rPr>
              <a:t>Il grafico di Figura 7 mostra come il 79% delle aziende offrano come core business un prodotto fisico, mentre il restante 21% si dedica principalmente ai servizi </a:t>
            </a:r>
          </a:p>
          <a:p>
            <a:endParaRPr lang="it-IT" sz="1800" b="0" i="0" u="none" strike="noStrike" baseline="0">
              <a:solidFill>
                <a:srgbClr val="000000"/>
              </a:solidFill>
              <a:latin typeface="Century Gothic" panose="020B0502020202020204" pitchFamily="34" charset="0"/>
            </a:endParaRPr>
          </a:p>
          <a:p>
            <a:r>
              <a:rPr lang="it-IT" b="0" i="0">
                <a:solidFill>
                  <a:srgbClr val="0F0F0F"/>
                </a:solidFill>
                <a:effectLst/>
                <a:latin typeface="sole_text"/>
              </a:rPr>
              <a:t>Secondo una definizione che ne dà il Mise, gli elementi che caratterizzano il fenomeno sono «connessione tra sistemi fisici e digitali , analisi complesse attraverso Big Data e adattamenti real-time». In altre parole: utilizzo di macchinari connessi al Web, analisi delle informazioni ricavate della Rete e possibilità di una gestione più flessibile del ciclo produttivo. Le tecnologie abilitanti, citate sempre dal Mise, spaziano dalle stampanti 3D ai robot programmati per determinate funzioni, passando per la gestione di dati in</a:t>
            </a:r>
            <a:r>
              <a:rPr lang="it-IT" b="0" i="1">
                <a:solidFill>
                  <a:srgbClr val="0F0F0F"/>
                </a:solidFill>
                <a:effectLst/>
                <a:latin typeface="sole_text"/>
              </a:rPr>
              <a:t> cloud </a:t>
            </a:r>
            <a:r>
              <a:rPr lang="it-IT" b="0" i="0">
                <a:solidFill>
                  <a:srgbClr val="0F0F0F"/>
                </a:solidFill>
                <a:effectLst/>
                <a:latin typeface="sole_text"/>
              </a:rPr>
              <a:t>e l’analisi dei dati per rilevare debolezze e punti di forza della produzione.</a:t>
            </a:r>
            <a:endParaRPr lang="it-IT" sz="1800" b="0" i="0" u="none" strike="noStrike" baseline="0">
              <a:solidFill>
                <a:srgbClr val="000000"/>
              </a:solidFill>
              <a:effectLst/>
              <a:latin typeface="Century Gothic" panose="020B0502020202020204" pitchFamily="34" charset="0"/>
            </a:endParaRPr>
          </a:p>
          <a:p>
            <a:endParaRPr lang="it-IT" sz="1800" b="0" i="0" u="none" strike="noStrike" baseline="0">
              <a:solidFill>
                <a:srgbClr val="000000"/>
              </a:solidFill>
              <a:effectLst/>
              <a:latin typeface="Century Gothic" panose="020B0502020202020204" pitchFamily="34" charset="0"/>
            </a:endParaRPr>
          </a:p>
          <a:p>
            <a:r>
              <a:rPr lang="it-IT" b="0" i="0">
                <a:solidFill>
                  <a:srgbClr val="0F0F0F"/>
                </a:solidFill>
                <a:effectLst/>
                <a:latin typeface="sole_text"/>
              </a:rPr>
              <a:t>prima volta all’</a:t>
            </a:r>
            <a:r>
              <a:rPr lang="it-IT" b="0" i="1">
                <a:solidFill>
                  <a:srgbClr val="0F0F0F"/>
                </a:solidFill>
                <a:effectLst/>
                <a:latin typeface="sole_text"/>
              </a:rPr>
              <a:t>Hannover Messe</a:t>
            </a:r>
            <a:r>
              <a:rPr lang="it-IT" b="0" i="0">
                <a:solidFill>
                  <a:srgbClr val="0F0F0F"/>
                </a:solidFill>
                <a:effectLst/>
                <a:latin typeface="sole_text"/>
              </a:rPr>
              <a:t>, una fiera sulle tecnologie industriali, per poi essere sdoganato negli anni successivi da gruppi di lavoro del governo federale. Oggi la Germania è, non a caso, considerata uno dei paesi di avanguardia in un processo che vede coinvolti grossi gruppi industriali, poli universitari e startup tecnologiche agevolate a livello fiscale.</a:t>
            </a:r>
            <a:endParaRPr lang="it-IT" sz="1800" b="0" i="0" u="none" strike="noStrike" baseline="0">
              <a:solidFill>
                <a:srgbClr val="000000"/>
              </a:solidFill>
              <a:effectLst/>
              <a:latin typeface="Century Gothic" panose="020B0502020202020204" pitchFamily="34" charset="0"/>
            </a:endParaRPr>
          </a:p>
          <a:p>
            <a:endParaRPr lang="it-IT" sz="1800" b="0" i="0" u="none" strike="noStrike" baseline="0">
              <a:solidFill>
                <a:srgbClr val="000000"/>
              </a:solidFill>
              <a:effectLst/>
              <a:latin typeface="Century Gothic" panose="020B0502020202020204" pitchFamily="34" charset="0"/>
            </a:endParaRPr>
          </a:p>
          <a:p>
            <a:r>
              <a:rPr lang="it-IT" b="0" i="0">
                <a:solidFill>
                  <a:srgbClr val="0F0F0F"/>
                </a:solidFill>
                <a:effectLst/>
                <a:latin typeface="sole_text"/>
              </a:rPr>
              <a:t>Industrie 4.0 in Germania, Industrie </a:t>
            </a:r>
            <a:r>
              <a:rPr lang="it-IT" b="0" i="0" err="1">
                <a:solidFill>
                  <a:srgbClr val="0F0F0F"/>
                </a:solidFill>
                <a:effectLst/>
                <a:latin typeface="sole_text"/>
              </a:rPr>
              <a:t>du</a:t>
            </a:r>
            <a:r>
              <a:rPr lang="it-IT" b="0" i="0">
                <a:solidFill>
                  <a:srgbClr val="0F0F0F"/>
                </a:solidFill>
                <a:effectLst/>
                <a:latin typeface="sole_text"/>
              </a:rPr>
              <a:t> </a:t>
            </a:r>
            <a:r>
              <a:rPr lang="it-IT" b="0" i="0" err="1">
                <a:solidFill>
                  <a:srgbClr val="0F0F0F"/>
                </a:solidFill>
                <a:effectLst/>
                <a:latin typeface="sole_text"/>
              </a:rPr>
              <a:t>Futur</a:t>
            </a:r>
            <a:r>
              <a:rPr lang="it-IT" b="0" i="0">
                <a:solidFill>
                  <a:srgbClr val="0F0F0F"/>
                </a:solidFill>
                <a:effectLst/>
                <a:latin typeface="sole_text"/>
              </a:rPr>
              <a:t> in Francia, Smart Industry nei Paesi Bassi e </a:t>
            </a:r>
            <a:r>
              <a:rPr lang="it-IT" b="0" i="0" err="1">
                <a:solidFill>
                  <a:srgbClr val="0F0F0F"/>
                </a:solidFill>
                <a:effectLst/>
                <a:latin typeface="sole_text"/>
              </a:rPr>
              <a:t>Catapult</a:t>
            </a:r>
            <a:r>
              <a:rPr lang="it-IT" b="0" i="0">
                <a:solidFill>
                  <a:srgbClr val="0F0F0F"/>
                </a:solidFill>
                <a:effectLst/>
                <a:latin typeface="sole_text"/>
              </a:rPr>
              <a:t> – High Value Manufacturing nel Regno Unito. Con le differenze tecniche del caso, si parla principalmente di incentivi fiscali e finanziamenti per le imprese che si aggiornano secondo i modelli di connessione e integrazione digitale.</a:t>
            </a:r>
            <a:endParaRPr lang="it-IT" sz="1800" b="0" i="0" u="none" strike="noStrike" baseline="0">
              <a:solidFill>
                <a:srgbClr val="000000"/>
              </a:solidFill>
              <a:effectLst/>
              <a:latin typeface="Century Gothic" panose="020B0502020202020204" pitchFamily="34" charset="0"/>
            </a:endParaRPr>
          </a:p>
          <a:p>
            <a:endParaRPr lang="it-IT" sz="1800" b="0" i="0" u="none" strike="noStrike" baseline="0">
              <a:solidFill>
                <a:srgbClr val="000000"/>
              </a:solidFill>
              <a:effectLst/>
              <a:latin typeface="Century Gothic" panose="020B0502020202020204" pitchFamily="34" charset="0"/>
            </a:endParaRPr>
          </a:p>
          <a:p>
            <a:r>
              <a:rPr lang="it-IT" b="0" i="0">
                <a:solidFill>
                  <a:srgbClr val="0F0F0F"/>
                </a:solidFill>
                <a:effectLst/>
                <a:latin typeface="sole_text"/>
              </a:rPr>
              <a:t>Il ritardo da colmare, comunque, non è tanto sulle infrastrutture quanto sul capitale umano: mancano manager e professionisti con le qualifiche adatte. È ancora il piano nazionale Industria 4.0 a porsi come traguardo 200mila laureati «nel settore» e 3mila manager «specializzati nei temi della industria 4.0». Come spiega Marco </a:t>
            </a:r>
            <a:r>
              <a:rPr lang="it-IT" b="0" i="0" err="1">
                <a:solidFill>
                  <a:srgbClr val="0F0F0F"/>
                </a:solidFill>
                <a:effectLst/>
                <a:latin typeface="sole_text"/>
              </a:rPr>
              <a:t>Taisch</a:t>
            </a:r>
            <a:r>
              <a:rPr lang="it-IT" b="0" i="0">
                <a:solidFill>
                  <a:srgbClr val="0F0F0F"/>
                </a:solidFill>
                <a:effectLst/>
                <a:latin typeface="sole_text"/>
              </a:rPr>
              <a:t>, docente alla School of management del Politecnico di Milano, «non basta investire sulle macchine connesse - dice - Bisogna avere “persone connesse”, nel senso di professionisti e lavoratori capaci di muoversi all’interno dei nuovi sistemi».</a:t>
            </a:r>
            <a:endParaRPr lang="it-IT" sz="1800" b="0" i="0" u="none" strike="noStrike" baseline="0">
              <a:solidFill>
                <a:srgbClr val="000000"/>
              </a:solidFill>
              <a:effectLst/>
              <a:latin typeface="Century Gothic" panose="020B0502020202020204" pitchFamily="34" charset="0"/>
            </a:endParaRPr>
          </a:p>
          <a:p>
            <a:r>
              <a:rPr lang="it-IT" b="0" i="0">
                <a:solidFill>
                  <a:srgbClr val="0F0F0F"/>
                </a:solidFill>
                <a:effectLst/>
                <a:latin typeface="sole_text"/>
              </a:rPr>
              <a:t> «Lavorare nell’industria 4.0 non equivale a essere sostituiti. Quello succede con la robotica, e solo in parte - dice - Si tratta di aggiornare le competenze: domani ci sarà bisogno di interagire con la macchina, ad esempio con la capacità di leggere i dati raccolti».</a:t>
            </a:r>
            <a:endParaRPr lang="it-IT" sz="1800" b="0" i="0" u="none" strike="noStrike" baseline="0">
              <a:solidFill>
                <a:srgbClr val="000000"/>
              </a:solidFill>
              <a:effectLst/>
              <a:latin typeface="Century Gothic" panose="020B0502020202020204" pitchFamily="34" charset="0"/>
            </a:endParaRPr>
          </a:p>
          <a:p>
            <a:endParaRPr lang="it-IT"/>
          </a:p>
        </p:txBody>
      </p:sp>
      <p:sp>
        <p:nvSpPr>
          <p:cNvPr id="4" name="Segnaposto numero diapositiva 3"/>
          <p:cNvSpPr>
            <a:spLocks noGrp="1"/>
          </p:cNvSpPr>
          <p:nvPr>
            <p:ph type="sldNum" sz="quarter" idx="5"/>
          </p:nvPr>
        </p:nvSpPr>
        <p:spPr/>
        <p:txBody>
          <a:bodyPr/>
          <a:lstStyle/>
          <a:p>
            <a:fld id="{2A39F3C6-7C98-4005-A2EE-E16C3ACBD378}" type="slidenum">
              <a:rPr lang="it-IT" smtClean="0"/>
              <a:t>21</a:t>
            </a:fld>
            <a:endParaRPr lang="it-IT"/>
          </a:p>
        </p:txBody>
      </p:sp>
    </p:spTree>
    <p:extLst>
      <p:ext uri="{BB962C8B-B14F-4D97-AF65-F5344CB8AC3E}">
        <p14:creationId xmlns:p14="http://schemas.microsoft.com/office/powerpoint/2010/main" val="293637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9344A-0D00-4318-ABE4-5290854441B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3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dirty="0">
                <a:solidFill>
                  <a:srgbClr val="000000"/>
                </a:solidFill>
                <a:latin typeface="Century Gothic" panose="020B0502020202020204" pitchFamily="34" charset="0"/>
              </a:rPr>
              <a:t>L’</a:t>
            </a:r>
            <a:r>
              <a:rPr lang="it-IT" sz="1800" b="0" i="0" u="none" strike="noStrike" baseline="0" dirty="0" err="1">
                <a:solidFill>
                  <a:srgbClr val="000000"/>
                </a:solidFill>
                <a:latin typeface="Century Gothic" panose="020B0502020202020204" pitchFamily="34" charset="0"/>
              </a:rPr>
              <a:t>assessment</a:t>
            </a:r>
            <a:r>
              <a:rPr lang="it-IT" sz="1800" b="0" i="0" u="none" strike="noStrike" baseline="0" dirty="0">
                <a:solidFill>
                  <a:srgbClr val="000000"/>
                </a:solidFill>
                <a:latin typeface="Century Gothic" panose="020B0502020202020204" pitchFamily="34" charset="0"/>
              </a:rPr>
              <a:t> Industria 4.0 è uno strumento sviluppato dal Politecnico di Milano e adattato alle esigenze della rete dei DIH: al momento è lo strumento standard in uso su tutto il territorio italiano dalla rete dei DIH di Confindustria e permette di misurare il grado di digitalizzazione delle imprese sondando i principali processi aziendali, dalla progettazione alla distribuzione, sugli aspetti esecutivi, organizzativi, tecnologici e di controllo. Al termine dell’</a:t>
            </a:r>
            <a:r>
              <a:rPr lang="it-IT" sz="1800" b="0" i="0" u="none" strike="noStrike" baseline="0" dirty="0" err="1">
                <a:solidFill>
                  <a:srgbClr val="000000"/>
                </a:solidFill>
                <a:latin typeface="Century Gothic" panose="020B0502020202020204" pitchFamily="34" charset="0"/>
              </a:rPr>
              <a:t>assessment</a:t>
            </a:r>
            <a:r>
              <a:rPr lang="it-IT" sz="1800" b="0" i="0" u="none" strike="noStrike" baseline="0" dirty="0">
                <a:solidFill>
                  <a:srgbClr val="000000"/>
                </a:solidFill>
                <a:latin typeface="Century Gothic" panose="020B0502020202020204" pitchFamily="34" charset="0"/>
              </a:rPr>
              <a:t> ogni processo aziendale è misurato su una scala di cinque livelli che rappresentano quanto gli aspetti digitali siano stati incorporati in termini di tecnologie in uso, adattamento dei modelli organizzativi, efficacia dell’esecuzione dei processi e del controllo degli stessi. </a:t>
            </a:r>
          </a:p>
          <a:p>
            <a:r>
              <a:rPr lang="it-IT" sz="1800" b="0" i="0" u="none" strike="noStrike" baseline="0" dirty="0">
                <a:solidFill>
                  <a:srgbClr val="000000"/>
                </a:solidFill>
                <a:latin typeface="Century Gothic" panose="020B0502020202020204" pitchFamily="34" charset="0"/>
              </a:rPr>
              <a:t>Le risposte vengono poi elaborate e raggruppate in quattro dimensioni di analisi: </a:t>
            </a:r>
          </a:p>
          <a:p>
            <a:r>
              <a:rPr lang="it-IT" sz="1800" b="0" i="0" u="none" strike="noStrike" baseline="0" dirty="0">
                <a:solidFill>
                  <a:srgbClr val="000000"/>
                </a:solidFill>
                <a:latin typeface="Century Gothic" panose="020B0502020202020204" pitchFamily="34" charset="0"/>
              </a:rPr>
              <a:t>1) </a:t>
            </a:r>
            <a:r>
              <a:rPr lang="it-IT" sz="1800" b="1" i="0" u="none" strike="noStrike" baseline="0" dirty="0">
                <a:solidFill>
                  <a:srgbClr val="000000"/>
                </a:solidFill>
                <a:latin typeface="Century Gothic" panose="020B0502020202020204" pitchFamily="34" charset="0"/>
              </a:rPr>
              <a:t>Esecuzione</a:t>
            </a:r>
            <a:r>
              <a:rPr lang="it-IT" sz="1800" b="0" i="0" u="none" strike="noStrike" baseline="0" dirty="0">
                <a:solidFill>
                  <a:srgbClr val="000000"/>
                </a:solidFill>
                <a:latin typeface="Century Gothic" panose="020B0502020202020204" pitchFamily="34" charset="0"/>
              </a:rPr>
              <a:t>: giudica come il processo è efficace nel portare risultati e su come sia ripetibile ed in linea con gli obiettivi aziendali; </a:t>
            </a:r>
          </a:p>
          <a:p>
            <a:r>
              <a:rPr lang="it-IT" sz="1800" b="0" i="0" u="none" strike="noStrike" baseline="0" dirty="0">
                <a:solidFill>
                  <a:srgbClr val="000000"/>
                </a:solidFill>
                <a:latin typeface="Century Gothic" panose="020B0502020202020204" pitchFamily="34" charset="0"/>
              </a:rPr>
              <a:t>2) </a:t>
            </a:r>
            <a:r>
              <a:rPr lang="it-IT" sz="1800" b="1" i="0" u="none" strike="noStrike" baseline="0" dirty="0">
                <a:solidFill>
                  <a:srgbClr val="000000"/>
                </a:solidFill>
                <a:latin typeface="Century Gothic" panose="020B0502020202020204" pitchFamily="34" charset="0"/>
              </a:rPr>
              <a:t>Organizzazione</a:t>
            </a:r>
            <a:r>
              <a:rPr lang="it-IT" sz="1800" b="0" i="0" u="none" strike="noStrike" baseline="0" dirty="0">
                <a:solidFill>
                  <a:srgbClr val="000000"/>
                </a:solidFill>
                <a:latin typeface="Century Gothic" panose="020B0502020202020204" pitchFamily="34" charset="0"/>
              </a:rPr>
              <a:t>: valuta quanto l’organizzazione sia strutturata per eseguire il processo; </a:t>
            </a:r>
          </a:p>
          <a:p>
            <a:r>
              <a:rPr lang="it-IT" sz="1800" b="0" i="0" u="none" strike="noStrike" baseline="0" dirty="0">
                <a:solidFill>
                  <a:srgbClr val="000000"/>
                </a:solidFill>
                <a:latin typeface="Century Gothic" panose="020B0502020202020204" pitchFamily="34" charset="0"/>
              </a:rPr>
              <a:t>3) </a:t>
            </a:r>
            <a:r>
              <a:rPr lang="it-IT" sz="1800" b="1" i="0" u="none" strike="noStrike" baseline="0" dirty="0">
                <a:solidFill>
                  <a:srgbClr val="000000"/>
                </a:solidFill>
                <a:latin typeface="Century Gothic" panose="020B0502020202020204" pitchFamily="34" charset="0"/>
              </a:rPr>
              <a:t>Monitoraggio e controllo</a:t>
            </a:r>
            <a:r>
              <a:rPr lang="it-IT" sz="1800" b="0" i="0" u="none" strike="noStrike" baseline="0" dirty="0">
                <a:solidFill>
                  <a:srgbClr val="000000"/>
                </a:solidFill>
                <a:latin typeface="Century Gothic" panose="020B0502020202020204" pitchFamily="34" charset="0"/>
              </a:rPr>
              <a:t>: da indicazioni su come un processo aziendale sia misurato e abbia dei parametri attuabili per il suo controllo; </a:t>
            </a:r>
          </a:p>
          <a:p>
            <a:r>
              <a:rPr lang="it-IT" sz="1800" b="0" i="0" u="none" strike="noStrike" baseline="0" dirty="0">
                <a:solidFill>
                  <a:srgbClr val="000000"/>
                </a:solidFill>
                <a:latin typeface="Century Gothic" panose="020B0502020202020204" pitchFamily="34" charset="0"/>
              </a:rPr>
              <a:t>4) </a:t>
            </a:r>
            <a:r>
              <a:rPr lang="it-IT" sz="1800" b="1" i="0" u="none" strike="noStrike" baseline="0" dirty="0">
                <a:solidFill>
                  <a:srgbClr val="000000"/>
                </a:solidFill>
                <a:latin typeface="Century Gothic" panose="020B0502020202020204" pitchFamily="34" charset="0"/>
              </a:rPr>
              <a:t>Tecnologia</a:t>
            </a:r>
            <a:r>
              <a:rPr lang="it-IT" sz="1800" b="0" i="0" u="none" strike="noStrike" baseline="0" dirty="0">
                <a:solidFill>
                  <a:srgbClr val="000000"/>
                </a:solidFill>
                <a:latin typeface="Century Gothic" panose="020B0502020202020204" pitchFamily="34" charset="0"/>
              </a:rPr>
              <a:t>: indica quanto le tecnologie digitali, hardware e software, siano state impiegate nel processo. </a:t>
            </a:r>
          </a:p>
          <a:p>
            <a:endParaRPr lang="it-IT" sz="1800" b="0" i="0" u="none" strike="noStrike" baseline="0" dirty="0">
              <a:solidFill>
                <a:srgbClr val="000000"/>
              </a:solidFill>
              <a:latin typeface="Futura Std"/>
            </a:endParaRPr>
          </a:p>
          <a:p>
            <a:r>
              <a:rPr lang="it-IT" sz="1800" b="0" i="0" u="none" strike="noStrike" baseline="0" dirty="0">
                <a:solidFill>
                  <a:srgbClr val="000000"/>
                </a:solidFill>
                <a:latin typeface="Futura Std"/>
              </a:rPr>
              <a:t>Il grafico evidenzia come la distribuzione delle imprese richiami una curva gaussiana. Il 56% delle imprese si posiziona infatti tra il 2,50 e il 3,49, valori centrali della scala di maturità digitale utilizzata. Nel dettaglio, da 2,50 a 2,99, 32% e da 3,00 a 3,49 si trovano il 24% delle aziende. La distribuzione risulta quindi pressoché simmetrica rispetto ai valori centrali, con valori percentuali (quasi) identici anche tra i gradi di maturità inferiori e quelli superiori. Questa distribuzione può mettere in evidenza come le imprese lombarde abbiano in generale iniziato a cogliere alcune delle opportunità che la digitalizzazione offre, trascurandone però al momento altre. Spostate più a destra (check indice di curtosi)</a:t>
            </a:r>
          </a:p>
          <a:p>
            <a:r>
              <a:rPr lang="it-IT" sz="1800" b="0" i="0" u="none" strike="noStrike" baseline="0" dirty="0">
                <a:solidFill>
                  <a:srgbClr val="000000"/>
                </a:solidFill>
                <a:latin typeface="Futura Std"/>
              </a:rPr>
              <a:t>Tra le varie dimensioni d’analisi emerge una significativa omogeneità, con valori compresi</a:t>
            </a:r>
          </a:p>
          <a:p>
            <a:r>
              <a:rPr lang="it-IT" sz="1800" b="0" i="0" u="none" strike="noStrike" baseline="0" dirty="0">
                <a:solidFill>
                  <a:srgbClr val="000000"/>
                </a:solidFill>
                <a:latin typeface="Futura Std"/>
              </a:rPr>
              <a:t>tra 2,74 (Tecnologia) e 2,97 (Esecuzione). Perseguire un percorso di trasformazione digitale</a:t>
            </a:r>
          </a:p>
          <a:p>
            <a:r>
              <a:rPr lang="it-IT" sz="1800" b="0" i="0" u="none" strike="noStrike" baseline="0" dirty="0">
                <a:solidFill>
                  <a:srgbClr val="000000"/>
                </a:solidFill>
                <a:latin typeface="Futura Std"/>
              </a:rPr>
              <a:t>trasversale a queste 4 dimensioni è cruciale per le aziende, in quanto permette di poter e</a:t>
            </a:r>
          </a:p>
          <a:p>
            <a:r>
              <a:rPr lang="it-IT" sz="1800" b="0" i="0" u="none" strike="noStrike" baseline="0" dirty="0">
                <a:solidFill>
                  <a:srgbClr val="000000"/>
                </a:solidFill>
                <a:latin typeface="Futura Std"/>
              </a:rPr>
              <a:t>saper cogliere in modo completo i vantaggi della digitalizzazione. Al contrario, medie molto</a:t>
            </a:r>
          </a:p>
          <a:p>
            <a:r>
              <a:rPr lang="it-IT" sz="1800" b="0" i="0" u="none" strike="noStrike" baseline="0" dirty="0">
                <a:solidFill>
                  <a:srgbClr val="000000"/>
                </a:solidFill>
                <a:latin typeface="Futura Std"/>
              </a:rPr>
              <a:t>diverse tra le dimensioni porterebbero a maggiori difficoltà; per esempio, un’azienda che</a:t>
            </a:r>
          </a:p>
          <a:p>
            <a:r>
              <a:rPr lang="it-IT" sz="1800" b="0" i="0" u="none" strike="noStrike" baseline="0" dirty="0">
                <a:solidFill>
                  <a:srgbClr val="000000"/>
                </a:solidFill>
                <a:latin typeface="Futura Std"/>
              </a:rPr>
              <a:t>realizza significativi investimenti in tecnologia (posizionandosi ad un livello elevato per tale</a:t>
            </a:r>
          </a:p>
          <a:p>
            <a:r>
              <a:rPr lang="it-IT" sz="1800" b="0" i="0" u="none" strike="noStrike" baseline="0" dirty="0">
                <a:solidFill>
                  <a:srgbClr val="000000"/>
                </a:solidFill>
                <a:latin typeface="Futura Std"/>
              </a:rPr>
              <a:t>dimensione) troverebbe difficoltà ad ottenere tutti i benefici desiderati se non vi sono capacità</a:t>
            </a:r>
          </a:p>
          <a:p>
            <a:r>
              <a:rPr lang="it-IT" sz="1800" b="0" i="0" u="none" strike="noStrike" baseline="0" dirty="0">
                <a:solidFill>
                  <a:srgbClr val="000000"/>
                </a:solidFill>
                <a:latin typeface="Futura Std"/>
              </a:rPr>
              <a:t>analitiche e una struttura organizzativa sottostanti adeguate. Le medie di Controllo e</a:t>
            </a:r>
          </a:p>
          <a:p>
            <a:r>
              <a:rPr lang="it-IT" sz="1800" b="0" i="0" u="none" strike="noStrike" baseline="0" dirty="0">
                <a:solidFill>
                  <a:srgbClr val="000000"/>
                </a:solidFill>
                <a:latin typeface="Futura Std"/>
              </a:rPr>
              <a:t>Organizzazione sono rispettivamente pari a 2,80 e 2,88.</a:t>
            </a:r>
          </a:p>
          <a:p>
            <a:r>
              <a:rPr lang="it-IT" sz="1800" b="0" i="0" u="none" strike="noStrike" baseline="0" dirty="0">
                <a:solidFill>
                  <a:srgbClr val="000000"/>
                </a:solidFill>
                <a:latin typeface="Futura Std"/>
              </a:rPr>
              <a:t>Nessuno dei valori medi dei quattro </a:t>
            </a:r>
            <a:r>
              <a:rPr lang="it-IT" sz="1800" b="0" i="0" u="none" strike="noStrike" baseline="0" dirty="0" err="1">
                <a:solidFill>
                  <a:srgbClr val="000000"/>
                </a:solidFill>
                <a:latin typeface="Futura Std"/>
              </a:rPr>
              <a:t>macroprocessi</a:t>
            </a:r>
            <a:r>
              <a:rPr lang="it-IT" sz="1800" b="0" i="0" u="none" strike="noStrike" baseline="0" dirty="0">
                <a:solidFill>
                  <a:srgbClr val="000000"/>
                </a:solidFill>
                <a:latin typeface="Futura Std"/>
              </a:rPr>
              <a:t> che definiscono l’indice di maturità digitale è mai sotto a 2 (gestito) e mai sopra a 4 (integrato e interoperabile) </a:t>
            </a:r>
          </a:p>
        </p:txBody>
      </p:sp>
      <p:sp>
        <p:nvSpPr>
          <p:cNvPr id="4" name="Segnaposto numero diapositiva 3"/>
          <p:cNvSpPr>
            <a:spLocks noGrp="1"/>
          </p:cNvSpPr>
          <p:nvPr>
            <p:ph type="sldNum" sz="quarter" idx="5"/>
          </p:nvPr>
        </p:nvSpPr>
        <p:spPr/>
        <p:txBody>
          <a:bodyPr/>
          <a:lstStyle/>
          <a:p>
            <a:fld id="{2A39F3C6-7C98-4005-A2EE-E16C3ACBD378}" type="slidenum">
              <a:rPr lang="it-IT" smtClean="0"/>
              <a:t>22</a:t>
            </a:fld>
            <a:endParaRPr lang="it-IT"/>
          </a:p>
        </p:txBody>
      </p:sp>
    </p:spTree>
    <p:extLst>
      <p:ext uri="{BB962C8B-B14F-4D97-AF65-F5344CB8AC3E}">
        <p14:creationId xmlns:p14="http://schemas.microsoft.com/office/powerpoint/2010/main" val="237446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dirty="0">
                <a:solidFill>
                  <a:srgbClr val="000000"/>
                </a:solidFill>
                <a:latin typeface="Futura Std"/>
              </a:rPr>
              <a:t>Il cluster B2C mostra invece un posizionamento leggermente inferiore, con circa il 66% delle imprese che si collocano sotto il 3,00, indice di processi gestiti prevalentemente sulla base della sola esperienza e/o con tecnologie e sistemi scarsamente integrati ed avanzati, rispetto al B2B che mostra una % inferiore. </a:t>
            </a:r>
          </a:p>
          <a:p>
            <a:r>
              <a:rPr lang="it-IT" sz="1800" b="0" i="0" u="none" strike="noStrike" baseline="0" dirty="0">
                <a:solidFill>
                  <a:srgbClr val="000000"/>
                </a:solidFill>
                <a:latin typeface="Futura Std"/>
              </a:rPr>
              <a:t>Anche nei servizi rispetto ai prodotti c’è una maggiore distribuzione nelle imprese con un livello di maturità digitale inferiore a 3., il 65%.</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baseline="0" dirty="0">
                <a:solidFill>
                  <a:srgbClr val="000000"/>
                </a:solidFill>
                <a:latin typeface="Futura Std"/>
              </a:rPr>
              <a:t>Intraprendere un percorso di trasformazione digitale richiede infatti di integrare la propria strategia di business con un piano innovativo di digitalizzazione, con lo scopo di rendere le iniziative da implementare coerenti con i macro-obiettivi dell’impresa. A tale scopo, il supporto dovrebbe partire dai livelli più elevati, elemento fondamentale per dare continuità ad un percorso 4.0 e per trasmettere commitment anche ai livelli inferiori. Allo stesso tempo, al fine di cogliere tutti i benefici, risulta infatti fondamentale l’engagement anche del personale operativo. In altre parole, la cultura aziendale deve essere diffusa sia orizzontalmente sia verticalmente. </a:t>
            </a:r>
          </a:p>
          <a:p>
            <a:r>
              <a:rPr lang="it-IT" sz="1800" dirty="0"/>
              <a:t>Le imprese hanno in larga parte dichiarato come la ridotta disponibilità di risorse interne, intese specialmente come competenze del personale, sia un fattore che frena l’adozione di soluzioni digitali e l’intraprendere un percorso di digitalizzazione strutturato (vedi pagina 22). Allo stesso tempo, anche la mancanza di una cultura digitale diffusa si pone come un vincolo verso l’implementazione di Industria 4.0. Secondo diversi studi, imprese di dimensioni maggiori riescono a dotarsi di personale digitalmente qualificato maggiormente facilmente, grazie ad una maggiore forza attrattiva e spesso ad una superiore forza economica. In diversi casi le grandi imprese hanno, al contrario di molte PMI, figure dedicate al solo ruolo di innovazione della strategia digitale. Questi potrebbero rappresentare fattori che permettono alle aziende di grandi dimensioni di posizionarsi ad un livello di maturità maggiore.</a:t>
            </a:r>
          </a:p>
          <a:p>
            <a:r>
              <a:rPr lang="it-IT" sz="1800" b="0" i="0" u="none" strike="noStrike" baseline="0" dirty="0">
                <a:solidFill>
                  <a:srgbClr val="000000"/>
                </a:solidFill>
                <a:latin typeface="Futura Std"/>
              </a:rPr>
              <a:t>Le imprese hanno in larga parte dichiarato come la ridotta disponibilità di risorse interne, intese specialmente come competenze del personale, sia un fattore che frena l’adozione di soluzioni digitali e l’intraprendere un percorso di digitalizzazione strutturato (vedi pagina 22). Allo stesso tempo, anche la mancanza di una cultura digitale diffusa si pone come un vincolo verso l’implementazione di Industria 4.0. Secondo diversi studi, imprese di dimensioni maggiori riescono a dotarsi di personale digitalmente qualificato maggiormente facilmente, grazie ad una maggiore forza attrattiva e spesso ad una superiore forza economica. In diversi casi le grandi imprese hanno, al contrario di molte PMI, figure dedicate al solo ruolo di innovazione della strategia digitale. Questi potrebbero rappresentare fattori che permettono alle aziende di grandi dimensioni di posizionarsi ad un livello di maturità maggiore. </a:t>
            </a:r>
            <a:endParaRPr lang="it-IT" sz="1800" dirty="0"/>
          </a:p>
          <a:p>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23</a:t>
            </a:fld>
            <a:endParaRPr lang="it-IT"/>
          </a:p>
        </p:txBody>
      </p:sp>
    </p:spTree>
    <p:extLst>
      <p:ext uri="{BB962C8B-B14F-4D97-AF65-F5344CB8AC3E}">
        <p14:creationId xmlns:p14="http://schemas.microsoft.com/office/powerpoint/2010/main" val="395592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Analisi da fare per capire il legame tra i vari </a:t>
            </a:r>
            <a:r>
              <a:rPr lang="it-IT" dirty="0" err="1"/>
              <a:t>macroprocessi</a:t>
            </a:r>
            <a:r>
              <a:rPr lang="it-IT" dirty="0"/>
              <a:t> e le quattro dimensioni di analisi utilizzate.</a:t>
            </a:r>
          </a:p>
          <a:p>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24</a:t>
            </a:fld>
            <a:endParaRPr lang="it-IT"/>
          </a:p>
        </p:txBody>
      </p:sp>
    </p:spTree>
    <p:extLst>
      <p:ext uri="{BB962C8B-B14F-4D97-AF65-F5344CB8AC3E}">
        <p14:creationId xmlns:p14="http://schemas.microsoft.com/office/powerpoint/2010/main" val="4026634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Analisi da fare per capire il legame tra i vari </a:t>
            </a:r>
            <a:r>
              <a:rPr lang="it-IT" dirty="0" err="1"/>
              <a:t>macroprocessi</a:t>
            </a:r>
            <a:r>
              <a:rPr lang="it-IT" dirty="0"/>
              <a:t> e le quattro dimensioni di analisi utilizzate.</a:t>
            </a:r>
          </a:p>
          <a:p>
            <a:r>
              <a:rPr lang="it-IT" dirty="0"/>
              <a:t>Al termine dell’</a:t>
            </a:r>
            <a:r>
              <a:rPr lang="it-IT" dirty="0" err="1"/>
              <a:t>assessment</a:t>
            </a:r>
            <a:r>
              <a:rPr lang="it-IT" dirty="0"/>
              <a:t> ogni processo aziendale è misurato su una scala di cinque livelli che rappresentano quanto gli aspetti digitali siano stati incorporati in termini di tecnologie in uso, adattamento dei modelli organizzativi, efficacia dell’esecuzione dei processi e del controllo degli stessi.</a:t>
            </a:r>
          </a:p>
          <a:p>
            <a:r>
              <a:rPr lang="it-IT" sz="1800" b="1" i="0" u="none" strike="noStrike" baseline="0" dirty="0">
                <a:solidFill>
                  <a:srgbClr val="000000"/>
                </a:solidFill>
                <a:latin typeface="Futura Std"/>
              </a:rPr>
              <a:t>Produzione: </a:t>
            </a:r>
            <a:r>
              <a:rPr lang="it-IT" sz="1800" b="0" i="0" u="none" strike="noStrike" baseline="0" dirty="0">
                <a:solidFill>
                  <a:srgbClr val="000000"/>
                </a:solidFill>
                <a:latin typeface="Futura Std"/>
              </a:rPr>
              <a:t>nel dettaglio, i processi risultano più che discretamente controllati, eseguiti in maniera integrata nella maggior parte dei casi (Esecuzione: 3,4) e supportati da una struttura organizzativa adeguata (Organizzazione: 3,3). La Tecnologia assume il grado di maturità leggermente inferiore (3,24) indice di sistemi solo parzialmente integrati e automatizzati. </a:t>
            </a:r>
            <a:r>
              <a:rPr lang="it-IT" sz="1800" b="1" i="0" u="none" strike="noStrike" baseline="0" dirty="0">
                <a:solidFill>
                  <a:srgbClr val="000000"/>
                </a:solidFill>
                <a:latin typeface="Futura Std"/>
              </a:rPr>
              <a:t>Queste 4 dimensioni d’analisi si posizionano ad un livello della scala di maturità digitale molto simile, a simboleggiare l’orientamento trasversale della maggior parte delle imprese, in produzione, lungo questi pilastri della digitalizzazione. </a:t>
            </a:r>
            <a:r>
              <a:rPr lang="it-IT" sz="1800" b="0" i="0" u="none" strike="noStrike" baseline="0" dirty="0">
                <a:solidFill>
                  <a:srgbClr val="000000"/>
                </a:solidFill>
                <a:latin typeface="Futura Std"/>
              </a:rPr>
              <a:t>Allo stesso tempo, investimenti tecnologici potrebbero essere temporalmente opportuni, essendo supportati da strutture organizzative ed esecutive spesso già robuste. Più dei 2/3 delle imprese analizzate presenta un processo produttivo almeno discretamente digitalizzato, con punte di eccellenza relativamente alla presenza di </a:t>
            </a:r>
            <a:r>
              <a:rPr lang="it-IT" sz="1800" b="0" i="0" u="none" strike="noStrike" baseline="0" dirty="0">
                <a:solidFill>
                  <a:srgbClr val="000000"/>
                </a:solidFill>
                <a:latin typeface="Century Gothic" panose="020B0502020202020204" pitchFamily="34" charset="0"/>
              </a:rPr>
              <a:t>processi sistematicamente controllati, sviluppati con tecnologie e sistemi avanzati e gestiti in maniera integrata attraverso le diverse funzioni aziendali. </a:t>
            </a:r>
            <a:r>
              <a:rPr lang="it-IT" sz="1800" b="0" i="0" u="none" strike="noStrike" baseline="0" dirty="0">
                <a:solidFill>
                  <a:srgbClr val="000000"/>
                </a:solidFill>
                <a:latin typeface="Futura Std"/>
              </a:rPr>
              <a:t>Il 15% ha raggiunto la classe di maturità digitale medio-alta (4-5), indice che, nonostante i buoni risultati dell’area Produzione, la maggior parte delle imprese si trova ancora nel mezzo del percorso di digitalizzazione. In egual modo, è opportuno evidenziare come solo il 5% si posizioni ad un livello inferiore al 2,00, sottolineando come le aziende stiano facendo particolare attenzione a quest’area. </a:t>
            </a:r>
            <a:r>
              <a:rPr lang="it-IT" sz="1800" b="0" i="0" u="none" strike="noStrike" baseline="0" dirty="0">
                <a:solidFill>
                  <a:srgbClr val="000000"/>
                </a:solidFill>
                <a:latin typeface="Century Gothic" panose="020B0502020202020204" pitchFamily="34" charset="0"/>
              </a:rPr>
              <a:t> Numerose opportunità emergono ancora rispetto all’adozione dell’ERP (Enterprise Resource Planning), assente in molte aziende, specialmente in attività di controllo del WIP (work in </a:t>
            </a:r>
            <a:r>
              <a:rPr lang="it-IT" sz="1800" b="0" i="0" u="none" strike="noStrike" baseline="0" dirty="0" err="1">
                <a:solidFill>
                  <a:srgbClr val="000000"/>
                </a:solidFill>
                <a:latin typeface="Century Gothic" panose="020B0502020202020204" pitchFamily="34" charset="0"/>
              </a:rPr>
              <a:t>process</a:t>
            </a:r>
            <a:r>
              <a:rPr lang="it-IT" sz="1800" b="0" i="0" u="none" strike="noStrike" baseline="0" dirty="0">
                <a:solidFill>
                  <a:srgbClr val="000000"/>
                </a:solidFill>
                <a:latin typeface="Century Gothic" panose="020B0502020202020204" pitchFamily="34" charset="0"/>
              </a:rPr>
              <a:t>), nella gestione delle liste di </a:t>
            </a:r>
            <a:r>
              <a:rPr lang="it-IT" sz="1800" b="0" i="0" u="none" strike="noStrike" baseline="0" dirty="0" err="1">
                <a:solidFill>
                  <a:srgbClr val="000000"/>
                </a:solidFill>
                <a:latin typeface="Century Gothic" panose="020B0502020202020204" pitchFamily="34" charset="0"/>
              </a:rPr>
              <a:t>dispatching</a:t>
            </a:r>
            <a:r>
              <a:rPr lang="it-IT" sz="1800" b="0" i="0" u="none" strike="noStrike" baseline="0" dirty="0">
                <a:solidFill>
                  <a:srgbClr val="000000"/>
                </a:solidFill>
                <a:latin typeface="Century Gothic" panose="020B0502020202020204" pitchFamily="34" charset="0"/>
              </a:rPr>
              <a:t>, durante il </a:t>
            </a:r>
            <a:r>
              <a:rPr lang="it-IT" sz="1800" b="0" i="0" u="none" strike="noStrike" baseline="0" dirty="0" err="1">
                <a:solidFill>
                  <a:srgbClr val="000000"/>
                </a:solidFill>
                <a:latin typeface="Century Gothic" panose="020B0502020202020204" pitchFamily="34" charset="0"/>
              </a:rPr>
              <a:t>rescheduling</a:t>
            </a:r>
            <a:r>
              <a:rPr lang="it-IT" sz="1800" b="0" i="0" u="none" strike="noStrike" baseline="0" dirty="0">
                <a:solidFill>
                  <a:srgbClr val="000000"/>
                </a:solidFill>
                <a:latin typeface="Century Gothic" panose="020B0502020202020204" pitchFamily="34" charset="0"/>
              </a:rPr>
              <a:t> e relativamente all’attività di reporting su macchinari, operatori e lead time. Analogamente, il MES (Manufacturing </a:t>
            </a:r>
            <a:r>
              <a:rPr lang="it-IT" sz="1800" b="0" i="0" u="none" strike="noStrike" baseline="0" dirty="0" err="1">
                <a:solidFill>
                  <a:srgbClr val="000000"/>
                </a:solidFill>
                <a:latin typeface="Century Gothic" panose="020B0502020202020204" pitchFamily="34" charset="0"/>
              </a:rPr>
              <a:t>Execution</a:t>
            </a:r>
            <a:r>
              <a:rPr lang="it-IT" sz="1800" b="0" i="0" u="none" strike="noStrike" baseline="0" dirty="0">
                <a:solidFill>
                  <a:srgbClr val="000000"/>
                </a:solidFill>
                <a:latin typeface="Century Gothic" panose="020B0502020202020204" pitchFamily="34" charset="0"/>
              </a:rPr>
              <a:t> System) è adottato in percentuali limitate dal campione.</a:t>
            </a:r>
          </a:p>
          <a:p>
            <a:endParaRPr lang="it-IT" sz="1800" b="0" i="0" u="none" strike="noStrike" baseline="0" dirty="0">
              <a:solidFill>
                <a:srgbClr val="000000"/>
              </a:solidFill>
              <a:latin typeface="Century Gothic" panose="020B0502020202020204" pitchFamily="34" charset="0"/>
            </a:endParaRPr>
          </a:p>
          <a:p>
            <a:r>
              <a:rPr lang="it-IT" sz="1800" b="0" i="0" u="none" strike="noStrike" baseline="0" dirty="0">
                <a:solidFill>
                  <a:srgbClr val="000000"/>
                </a:solidFill>
                <a:latin typeface="Century Gothic" panose="020B0502020202020204" pitchFamily="34" charset="0"/>
              </a:rPr>
              <a:t>Quasi i ¾ delle imprese analizzati presenta un processo di </a:t>
            </a:r>
            <a:r>
              <a:rPr lang="it-IT" sz="1800" b="1" i="0" u="none" strike="noStrike" baseline="0" dirty="0">
                <a:solidFill>
                  <a:srgbClr val="000000"/>
                </a:solidFill>
                <a:latin typeface="Century Gothic" panose="020B0502020202020204" pitchFamily="34" charset="0"/>
              </a:rPr>
              <a:t>progettazione e ingegnerizzazione </a:t>
            </a:r>
            <a:r>
              <a:rPr lang="it-IT" sz="1800" b="0" i="0" u="none" strike="noStrike" baseline="0" dirty="0">
                <a:solidFill>
                  <a:srgbClr val="000000"/>
                </a:solidFill>
                <a:latin typeface="Century Gothic" panose="020B0502020202020204" pitchFamily="34" charset="0"/>
              </a:rPr>
              <a:t>almeno discretamente digitalizzato, la variabilità tra le quattro dimensioni di analisi del processo aumenta in questo caso, l’organizzazione è la dimensione con il livello medio di maturità digitale più alto mentre l’esecuzione è la modalità che dovrebbe essere potenziata. Tale funzione risulta significativamente orientata alla digitalizzazione soprattutto negli aspetti organizzativi (3,61) mentre denota una leggera flessione per quello che riguarda l’Esecuzione (2,97). </a:t>
            </a:r>
            <a:r>
              <a:rPr lang="it-IT" sz="1800" b="0" i="0" u="none" strike="noStrike" baseline="0" dirty="0">
                <a:solidFill>
                  <a:srgbClr val="000000"/>
                </a:solidFill>
                <a:latin typeface="Futura Std"/>
              </a:rPr>
              <a:t>Il 16% ha raggiunto la classe di maturità digitale medio-alta (4-5), indice che, nonostante i buoni risultati dell’area R&amp;D, la maggior parte delle imprese si trova ancora nel mezzo del percorso di digitalizzazione. In egual modo, è opportuno evidenziare come solo il 7% si posizioni ad un livello inferiore al 2,00, sottolineando come le aziende stiano facendo particolare attenzione a quest’area. In particolare, si notano nelle imprese indagate un generale comune utilizzo di strumenti di progettazione assistiti da computer (CAD) e una discreta diffusione di strumenti di simulazione. I punti di debolezza risiedono essenzialmente negli aspetti di integrazione del processo con i processi collegati (marketing, produzione, qualità, manutenzione) a testimonianza che è ancora molto comune la separazione anche filosofica, quasi elitaria, tra chi progetta e chi produce: qui il dato potrebbe fare da padrone permettendo non solo la digitalizzazione di tutte le informazioni legate al prodotto ma diventando il cuore su cui fare girare tutta la trasformazione digitale. Sistemi PLM (Product Lifecycle Management) sono ancora poco utilizzati, soprattutto dalle PMI e, poco integrati con il resto dei sistemi aziendali. La Distinta Base, quando esiste, è spesso l’unico punto di contatto digitale tra la progettazione e il resto delle funzioni aziendali.</a:t>
            </a:r>
          </a:p>
          <a:p>
            <a:r>
              <a:rPr lang="it-IT" sz="1800" b="0" i="0" u="none" strike="noStrike" baseline="0" dirty="0">
                <a:solidFill>
                  <a:srgbClr val="000000"/>
                </a:solidFill>
                <a:latin typeface="Futura Std"/>
              </a:rPr>
              <a:t>Sono inoltre ancora molte le aziende che non hanno implementato un processo di miglioramento continuo alla funzione di progettazione come Lean Design, VRP (</a:t>
            </a:r>
            <a:r>
              <a:rPr lang="it-IT" sz="1800" b="0" i="0" u="none" strike="noStrike" baseline="0" dirty="0" err="1">
                <a:solidFill>
                  <a:srgbClr val="000000"/>
                </a:solidFill>
                <a:latin typeface="Futura Std"/>
              </a:rPr>
              <a:t>Variety</a:t>
            </a:r>
            <a:r>
              <a:rPr lang="it-IT" sz="1800" b="0" i="0" u="none" strike="noStrike" baseline="0" dirty="0">
                <a:solidFill>
                  <a:srgbClr val="000000"/>
                </a:solidFill>
                <a:latin typeface="Futura Std"/>
              </a:rPr>
              <a:t> </a:t>
            </a:r>
            <a:r>
              <a:rPr lang="it-IT" sz="1800" b="0" i="0" u="none" strike="noStrike" baseline="0" dirty="0" err="1">
                <a:solidFill>
                  <a:srgbClr val="000000"/>
                </a:solidFill>
                <a:latin typeface="Futura Std"/>
              </a:rPr>
              <a:t>Reduction</a:t>
            </a:r>
            <a:r>
              <a:rPr lang="it-IT" sz="1800" b="0" i="0" u="none" strike="noStrike" baseline="0" dirty="0">
                <a:solidFill>
                  <a:srgbClr val="000000"/>
                </a:solidFill>
                <a:latin typeface="Futura Std"/>
              </a:rPr>
              <a:t> Program) e Value Analysis and Engineering.</a:t>
            </a:r>
          </a:p>
          <a:p>
            <a:r>
              <a:rPr lang="it-IT" sz="1800" b="0" i="0" u="none" strike="noStrike" baseline="0" dirty="0">
                <a:solidFill>
                  <a:srgbClr val="000000"/>
                </a:solidFill>
                <a:latin typeface="Futura Std"/>
              </a:rPr>
              <a:t>Un’ulteriore situazione di non completa maturità è rappresentata dalla scarsa penetrazione degli strumenti CAD e simulazione nel processo di progettazione di impianti, linee produttivi e cicli di lavoro, con la conseguente incapacità di adottare tecniche di Digital Twin e di Virtual </a:t>
            </a:r>
            <a:r>
              <a:rPr lang="it-IT" sz="1800" b="0" i="0" u="none" strike="noStrike" baseline="0" dirty="0" err="1">
                <a:solidFill>
                  <a:srgbClr val="000000"/>
                </a:solidFill>
                <a:latin typeface="Futura Std"/>
              </a:rPr>
              <a:t>Commissioning</a:t>
            </a:r>
            <a:r>
              <a:rPr lang="it-IT" sz="1800" b="0" i="0" u="none" strike="noStrike" baseline="0" dirty="0">
                <a:solidFill>
                  <a:srgbClr val="000000"/>
                </a:solidFill>
                <a:latin typeface="Futura Std"/>
              </a:rPr>
              <a:t> degli impianti.</a:t>
            </a:r>
          </a:p>
          <a:p>
            <a:endParaRPr lang="it-IT" sz="1800" b="0" i="0" u="none" strike="noStrike" baseline="0" dirty="0">
              <a:solidFill>
                <a:srgbClr val="000000"/>
              </a:solidFill>
              <a:latin typeface="Futura Std"/>
            </a:endParaRPr>
          </a:p>
          <a:p>
            <a:r>
              <a:rPr lang="it-IT" sz="1800" b="1" i="0" u="none" strike="noStrike" baseline="0" dirty="0">
                <a:solidFill>
                  <a:srgbClr val="000000"/>
                </a:solidFill>
                <a:latin typeface="Futura Std"/>
              </a:rPr>
              <a:t>Il processo di manutenzione è storicamente uno dei meno maturi dal punto di vista digitale </a:t>
            </a:r>
            <a:r>
              <a:rPr lang="it-IT" sz="1800" b="0" i="0" u="none" strike="noStrike" baseline="0" dirty="0">
                <a:solidFill>
                  <a:srgbClr val="000000"/>
                </a:solidFill>
                <a:latin typeface="Futura Std"/>
              </a:rPr>
              <a:t>se comparato ai restanti e i dati ci dicono che, sebbene l’Organizzazione dello stesso sia mediamente matura (3,04), ma soprattutto l’adozione delle tecnologie (1,97) siano ancora inadeguati, ciò denota la necessità di perseguire iniziative di digitalizzazione in tale funzione.</a:t>
            </a:r>
          </a:p>
          <a:p>
            <a:r>
              <a:rPr lang="it-IT" sz="1800" b="1" i="0" u="none" strike="noStrike" baseline="0" dirty="0">
                <a:solidFill>
                  <a:srgbClr val="000000"/>
                </a:solidFill>
                <a:latin typeface="Futura Std"/>
              </a:rPr>
              <a:t>L’aspetto che emerge maggiormente dall’analisi dei dati è una ancora scarsa propensione ad affrontare la manutenzione in modo scientifico e basato su una rigorosa gestione dei dati.</a:t>
            </a:r>
            <a:r>
              <a:rPr lang="it-IT" sz="1800" b="0" i="0" u="none" strike="noStrike" baseline="0" dirty="0">
                <a:solidFill>
                  <a:srgbClr val="000000"/>
                </a:solidFill>
                <a:latin typeface="Futura Std"/>
              </a:rPr>
              <a:t> Le competenze non sempre adeguate unite ad una ancora povera cultura del dato, fanno si che i processi manutentivi siano ancora largamente basati su approcci esperienziali ed individuali, con un ancora troppo timido progresso di concetti come manutenzione preventiva, su condizione e predittiva.</a:t>
            </a:r>
          </a:p>
          <a:p>
            <a:r>
              <a:rPr lang="it-IT" sz="1800" b="0" i="0" u="none" strike="noStrike" baseline="0" dirty="0">
                <a:solidFill>
                  <a:srgbClr val="000000"/>
                </a:solidFill>
                <a:latin typeface="Futura Std"/>
              </a:rPr>
              <a:t>Mentre dal lato organizzativo emerge una situazione in cui gli operatori sono sicuramente competenti ed autonomi sul lato tecnico, gli aspetti legati all’utilizzo dei dati per organizzare meglio le attività e soprattutto per monitorare l’efficacia del processo attraverso le metriche standard sono decisamente più arretrati.</a:t>
            </a:r>
          </a:p>
          <a:p>
            <a:r>
              <a:rPr lang="it-IT" sz="1800" b="0" i="0" u="none" strike="noStrike" baseline="0" dirty="0">
                <a:solidFill>
                  <a:srgbClr val="000000"/>
                </a:solidFill>
                <a:latin typeface="Futura Std"/>
              </a:rPr>
              <a:t>Questa generale impreparazione delle aziende, si riflette poi nella incapacità di adottare tecnologie emergenti come Manutenzione Predittiva, Teleassistenza e anche semplicemente nella impossibilità di implementare tecnologie di intelligenza artificiale. In assenza di una fonte di dati significativa e di qualità, le analisi degli algoritmi più sofisticati non potranno produrre alcun risultato. Solo il 6% delle imprese mappate applica un processo di manutenzione digitalmente maturo e collegato mentre un quinto ha ancora livelli digitali manutentivi minimi, sotto al 2.</a:t>
            </a:r>
          </a:p>
          <a:p>
            <a:r>
              <a:rPr lang="it-IT" sz="1800" b="1" i="0" u="none" strike="noStrike" baseline="0" dirty="0">
                <a:solidFill>
                  <a:srgbClr val="000000"/>
                </a:solidFill>
                <a:latin typeface="Futura Std"/>
              </a:rPr>
              <a:t>Nel contesto attuale, in cui la carenza di risorse e competenze digitali stanno caratterizzando sia la velocità di trasformazione che la capacità di sviluppo del business per molte aziende, la funzione di Risorse Umane gioca un ruolo strategico.</a:t>
            </a:r>
          </a:p>
          <a:p>
            <a:r>
              <a:rPr lang="it-IT" sz="1800" b="0" i="0" u="none" strike="noStrike" baseline="0" dirty="0">
                <a:solidFill>
                  <a:srgbClr val="000000"/>
                </a:solidFill>
                <a:latin typeface="Futura Std"/>
              </a:rPr>
              <a:t>Il dato emergente dagli </a:t>
            </a:r>
            <a:r>
              <a:rPr lang="it-IT" sz="1800" b="0" i="0" u="none" strike="noStrike" baseline="0" dirty="0" err="1">
                <a:solidFill>
                  <a:srgbClr val="000000"/>
                </a:solidFill>
                <a:latin typeface="Futura Std"/>
              </a:rPr>
              <a:t>assessment</a:t>
            </a:r>
            <a:r>
              <a:rPr lang="it-IT" sz="1800" b="0" i="0" u="none" strike="noStrike" baseline="0" dirty="0">
                <a:solidFill>
                  <a:srgbClr val="000000"/>
                </a:solidFill>
                <a:latin typeface="Futura Std"/>
              </a:rPr>
              <a:t> è che il processo stesso, nonostante vanti un discreto utilizzo di strumenti tecnologici (soprattutto in termini di supporto amministrativo), manchi ancora di una chiara connotazione digitale e di una strategia su persone e competenze non adeguata alle sfide del futuro. Il livello tecnologico è la dimensione di analisi con il più elevato livello digitale (3).</a:t>
            </a:r>
          </a:p>
          <a:p>
            <a:r>
              <a:rPr lang="it-IT" sz="1800" b="0" i="0" u="none" strike="noStrike" baseline="0" dirty="0">
                <a:solidFill>
                  <a:srgbClr val="000000"/>
                </a:solidFill>
                <a:latin typeface="Futura Std"/>
              </a:rPr>
              <a:t>Poche aziende hanno formalizzato ruoli e/o team dedicati alla realizzazione di una strategia digitale, pochissime si sono dotate di strumenti di misura delle competenze digitali, poche hanno avviato programmi di up-</a:t>
            </a:r>
            <a:r>
              <a:rPr lang="it-IT" sz="1800" b="0" i="0" u="none" strike="noStrike" baseline="0" dirty="0" err="1">
                <a:solidFill>
                  <a:srgbClr val="000000"/>
                </a:solidFill>
                <a:latin typeface="Futura Std"/>
              </a:rPr>
              <a:t>skilling</a:t>
            </a:r>
            <a:r>
              <a:rPr lang="it-IT" sz="1800" b="0" i="0" u="none" strike="noStrike" baseline="0" dirty="0">
                <a:solidFill>
                  <a:srgbClr val="000000"/>
                </a:solidFill>
                <a:latin typeface="Futura Std"/>
              </a:rPr>
              <a:t> e re-</a:t>
            </a:r>
            <a:r>
              <a:rPr lang="it-IT" sz="1800" b="0" i="0" u="none" strike="noStrike" baseline="0" dirty="0" err="1">
                <a:solidFill>
                  <a:srgbClr val="000000"/>
                </a:solidFill>
                <a:latin typeface="Futura Std"/>
              </a:rPr>
              <a:t>skilling</a:t>
            </a:r>
            <a:r>
              <a:rPr lang="it-IT" sz="1800" b="0" i="0" u="none" strike="noStrike" baseline="0" dirty="0">
                <a:solidFill>
                  <a:srgbClr val="000000"/>
                </a:solidFill>
                <a:latin typeface="Futura Std"/>
              </a:rPr>
              <a:t> delle persone, ancora meno hanno individuato negli aspetti Industria 4.0 meccanismi premianti per le carriere.</a:t>
            </a:r>
          </a:p>
          <a:p>
            <a:r>
              <a:rPr lang="it-IT" sz="1800" b="0" i="0" u="none" strike="noStrike" baseline="0" dirty="0">
                <a:solidFill>
                  <a:srgbClr val="000000"/>
                </a:solidFill>
                <a:latin typeface="Futura Std"/>
              </a:rPr>
              <a:t>Il primo rischio lo si vede riflesso nei dati inerenti i processi esecutivi: tantissime opportunità di trasformazione digitale si arenano per una incapacità delle persone delle aziende di cogliere appieno l’importanza e la centralità del dato o, più semplicemente, per la paura di effettuare scelte organizzative non ancora completamente consolidate come quella di introdurre figure di Data Scientist, Data Architect, Responsabili di Cybersicurezza etc.</a:t>
            </a:r>
          </a:p>
          <a:p>
            <a:r>
              <a:rPr lang="it-IT" sz="1800" b="0" i="0" u="none" strike="noStrike" baseline="0" dirty="0">
                <a:solidFill>
                  <a:srgbClr val="000000"/>
                </a:solidFill>
                <a:latin typeface="Futura Std"/>
              </a:rPr>
              <a:t>Il secondo rischio, che molte aziende stanno già sperimentando, è non solo non trovare le competenze aggiuntive di cui avrebbero bisogno ma anche di perdere quelle consolidate essendosi venute a creare delle dinamiche molto più volatili del mondo del lavoro.</a:t>
            </a:r>
          </a:p>
          <a:p>
            <a:r>
              <a:rPr lang="it-IT" sz="1800" b="0" i="0" u="none" strike="noStrike" baseline="0" dirty="0">
                <a:solidFill>
                  <a:srgbClr val="000000"/>
                </a:solidFill>
                <a:latin typeface="Futura Std"/>
              </a:rPr>
              <a:t>Questa situazione deve destare due attività importanti: la prima, ad opera delle istituzioni, è quella di estendere quanto più possibile la formazione sugli aspetti digitali anche a quelle figure professionali non direttamente coinvolte negli aspetti tecnici; la seconda, ad opera delle comunità professionali, è quella di traghettare le competenze digitali come bagaglio fondamentale e trasversale per le figura manageriali del domani.</a:t>
            </a:r>
          </a:p>
          <a:p>
            <a:endParaRPr lang="it-IT" sz="1800" b="0" i="0" u="none" strike="noStrike" baseline="0" dirty="0">
              <a:solidFill>
                <a:srgbClr val="000000"/>
              </a:solidFill>
              <a:latin typeface="Futura Std"/>
            </a:endParaRPr>
          </a:p>
          <a:p>
            <a:r>
              <a:rPr lang="it-IT" dirty="0"/>
              <a:t>Il processo produttivo è il </a:t>
            </a:r>
            <a:r>
              <a:rPr lang="it-IT" dirty="0" err="1"/>
              <a:t>macroprocesso</a:t>
            </a:r>
            <a:r>
              <a:rPr lang="it-IT" dirty="0"/>
              <a:t> più digitalizzato per 7 settori su 11, con un indice medio superiore a 3, segue R&amp;D, progettazione e ingegneria, i </a:t>
            </a:r>
            <a:r>
              <a:rPr lang="it-IT" dirty="0" err="1"/>
              <a:t>macroprocessi</a:t>
            </a:r>
            <a:r>
              <a:rPr lang="it-IT" dirty="0"/>
              <a:t> da sviluppare sono quelli relativi alla logistica e alla supply chain.</a:t>
            </a:r>
          </a:p>
          <a:p>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25</a:t>
            </a:fld>
            <a:endParaRPr lang="it-IT"/>
          </a:p>
        </p:txBody>
      </p:sp>
    </p:spTree>
    <p:extLst>
      <p:ext uri="{BB962C8B-B14F-4D97-AF65-F5344CB8AC3E}">
        <p14:creationId xmlns:p14="http://schemas.microsoft.com/office/powerpoint/2010/main" val="2310137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dirty="0">
                <a:solidFill>
                  <a:srgbClr val="000000"/>
                </a:solidFill>
                <a:latin typeface="Futura Std"/>
              </a:rPr>
              <a:t>Infine, le risorse umane presentano il punteggio inferiore (2,51). Questo deriva dal fatto che le imprese coinvolgono solo in rari casi la funzione delle risorse umane nella definizione delle strategie 4.0 e che non è stato formalizzato, nella maggior parte dei casi, alcun ruolo di leadership e coordinamento digitale. Inoltre, le competenze digitali del personale sono limitate, a causa anche di una mappatura solo parziale e senza specifico riferimento a industria 4.0 e di programmi formativi dedicati alle sole figure manageriali (e non a quelle operative). </a:t>
            </a:r>
          </a:p>
          <a:p>
            <a:r>
              <a:rPr lang="it-IT" sz="1800" b="0" i="0" u="none" strike="noStrike" baseline="0" dirty="0">
                <a:solidFill>
                  <a:srgbClr val="000000"/>
                </a:solidFill>
                <a:latin typeface="Century Gothic" panose="020B0502020202020204" pitchFamily="34" charset="0"/>
              </a:rPr>
              <a:t>La ricchezza dei dati prodotti dagli </a:t>
            </a:r>
            <a:r>
              <a:rPr lang="it-IT" sz="1800" b="0" i="0" u="none" strike="noStrike" baseline="0" dirty="0" err="1">
                <a:solidFill>
                  <a:srgbClr val="000000"/>
                </a:solidFill>
                <a:latin typeface="Century Gothic" panose="020B0502020202020204" pitchFamily="34" charset="0"/>
              </a:rPr>
              <a:t>assessment</a:t>
            </a:r>
            <a:r>
              <a:rPr lang="it-IT" sz="1800" b="0" i="0" u="none" strike="noStrike" baseline="0" dirty="0">
                <a:solidFill>
                  <a:srgbClr val="000000"/>
                </a:solidFill>
                <a:latin typeface="Century Gothic" panose="020B0502020202020204" pitchFamily="34" charset="0"/>
              </a:rPr>
              <a:t> ha permesso inoltre, di elaborare una metodologia per individuare cluster di aziende che presentano esigenze comuni. La rete dei DIH è in grado di estrapolare gruppi di aziende di diversa dimensione e di diversi settori che manifestano problematiche simili o di individuare le aree specifiche di non adeguata maturità più frequenti. Il vantaggio nell’uso di questi dati si può trovare per esempio nella creazione di gruppi di aziende omogenee per esigenze e che possano essere orientate verso gli attori dell’ecosistema, come Competence Centers, università, parchi tecnologici etc., in mondo da creare dei momenti di contaminazione e stimolare l’avvio di progetti di trasformazione digitale mirati. Un ulteriore vantaggio è quello di indagare le aree di fabbisogno più frequenti e utilizzare queste informazioni per creare percorsi di formazione specifici o per indirizzare forme di supporto. </a:t>
            </a:r>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26</a:t>
            </a:fld>
            <a:endParaRPr lang="it-IT"/>
          </a:p>
        </p:txBody>
      </p:sp>
    </p:spTree>
    <p:extLst>
      <p:ext uri="{BB962C8B-B14F-4D97-AF65-F5344CB8AC3E}">
        <p14:creationId xmlns:p14="http://schemas.microsoft.com/office/powerpoint/2010/main" val="343217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27</a:t>
            </a:fld>
            <a:endParaRPr lang="it-IT"/>
          </a:p>
        </p:txBody>
      </p:sp>
    </p:spTree>
    <p:extLst>
      <p:ext uri="{BB962C8B-B14F-4D97-AF65-F5344CB8AC3E}">
        <p14:creationId xmlns:p14="http://schemas.microsoft.com/office/powerpoint/2010/main" val="117796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dirty="0">
                <a:solidFill>
                  <a:srgbClr val="000000"/>
                </a:solidFill>
                <a:latin typeface="Futura Std"/>
              </a:rPr>
              <a:t>Tra i principali elementi che potrebbero frenare l’implementazione di iniziative di digitalizzazione e 4.0 spiccano la disponibilità di risorse interne (60%), i costi dell’iniziativa (</a:t>
            </a:r>
            <a:r>
              <a:rPr lang="it-IT" sz="1800" b="0" i="0" u="none" strike="noStrike" baseline="0" dirty="0">
                <a:latin typeface="Futura Std"/>
              </a:rPr>
              <a:t>55%) e la cultura aziendale e la capacità di valutazione delle opportunità (41%). In altre parole, le imprese temono soprattutto di non avere competenze adeguate per gestire la trasformazione digitale e/o di non riuscire a valutare in modo puntuale i benefici e l’</a:t>
            </a:r>
            <a:r>
              <a:rPr lang="it-IT" sz="1800" b="0" i="0" u="none" strike="noStrike" baseline="0" dirty="0" err="1">
                <a:latin typeface="Futura Std"/>
              </a:rPr>
              <a:t>effort</a:t>
            </a:r>
            <a:r>
              <a:rPr lang="it-IT" sz="1800" b="0" i="0" u="none" strike="noStrike" baseline="0" dirty="0">
                <a:latin typeface="Futura Std"/>
              </a:rPr>
              <a:t> che le iniziative possono richiedere. A questo si aggiunge il tema dei costi, che specialmente per le PMI può rappresentare un fattore molto delicato. </a:t>
            </a:r>
          </a:p>
          <a:p>
            <a:r>
              <a:rPr lang="it-IT" sz="1800" b="0" i="0" u="none" strike="noStrike" baseline="0" dirty="0">
                <a:latin typeface="Futura Std"/>
              </a:rPr>
              <a:t>Inoltre, il 28% dichiara che tra i possibili vincoli vi sia la scarsa conoscenza delle soluzioni offerte dal mercato, evidenziando la difficoltà nell’individuare la scelta migliore. Il 23% sostiene invece come gli altri attori della propria filiera mostrino una scarsa propensione a scambiarsi informazioni e a integrarsi tra loro. Emergono quindi vincoli che si legano in circa 1 azienda ogni 4 a ciò che accade all’esterno dell’azienda. Avere una visione chiara delle possibilità, ma anche dei futuri trend di crescita del mercato, e interagire in modo collaborativo con la propria supply chain rappresentano elementi di grande importanza per realizzare un percorso di trasformazione digitale strutturato e innovativo, seppur non sempre risultino di immediata comprensione e realizzazione per le imprese. </a:t>
            </a:r>
          </a:p>
          <a:p>
            <a:r>
              <a:rPr lang="it-IT" sz="1800" b="0" i="0" u="none" strike="noStrike" baseline="0" dirty="0">
                <a:latin typeface="Futura Std"/>
              </a:rPr>
              <a:t>Percentuali inferiori vengono ottenute dalle altre opzioni. In particolare, si ritiene opportuno notare come l’11% delle aziende ritenga un rischio gli aspetti di sicurezza informatica. Tale valore potrebbe avere una doppia lettura: da una parte potrebbe essere sottostimato a causa della limitata attenzione delle imprese verso la cyber security, le quali in alcuni casi non ne percepisco il valore fino a quando non subiscono un attacco informatico; dall’altra parte, le aziende potrebbero essere consapevoli della necessità di avere una struttura di protezione informatica strutturata per arginare o alleviare i rischi e gli impatti di attacchi informatici, ma senza ritenere questa come un vincolo ma piuttosto come un elemento cruciale parte del percorso di digitalizzazione. </a:t>
            </a:r>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28</a:t>
            </a:fld>
            <a:endParaRPr lang="it-IT"/>
          </a:p>
        </p:txBody>
      </p:sp>
    </p:spTree>
    <p:extLst>
      <p:ext uri="{BB962C8B-B14F-4D97-AF65-F5344CB8AC3E}">
        <p14:creationId xmlns:p14="http://schemas.microsoft.com/office/powerpoint/2010/main" val="451551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u="none" strike="noStrike" baseline="0" dirty="0">
                <a:solidFill>
                  <a:srgbClr val="000000"/>
                </a:solidFill>
                <a:latin typeface="Futura Std"/>
              </a:rPr>
              <a:t>Tra i principali elementi che potrebbero frenare l’implementazione di iniziative di digitalizzazione e 4.0 spiccano la disponibilità di risorse interne (60%), i costi dell’iniziativa (</a:t>
            </a:r>
            <a:r>
              <a:rPr lang="it-IT" sz="1800" b="0" i="0" u="none" strike="noStrike" baseline="0" dirty="0">
                <a:latin typeface="Futura Std"/>
              </a:rPr>
              <a:t>55%) e la cultura aziendale e la capacità di valutazione delle opportunità (41%). In altre parole, le imprese temono soprattutto di non avere competenze adeguate per gestire la trasformazione digitale e/o di non riuscire a valutare in modo puntuale i benefici e l’</a:t>
            </a:r>
            <a:r>
              <a:rPr lang="it-IT" sz="1800" b="0" i="0" u="none" strike="noStrike" baseline="0" dirty="0" err="1">
                <a:latin typeface="Futura Std"/>
              </a:rPr>
              <a:t>effort</a:t>
            </a:r>
            <a:r>
              <a:rPr lang="it-IT" sz="1800" b="0" i="0" u="none" strike="noStrike" baseline="0" dirty="0">
                <a:latin typeface="Futura Std"/>
              </a:rPr>
              <a:t> che le iniziative possono richiedere. A questo si aggiunge il tema dei costi, che specialmente per le PMI può rappresentare un fattore molto delicato. </a:t>
            </a:r>
          </a:p>
          <a:p>
            <a:r>
              <a:rPr lang="it-IT" sz="1800" b="0" i="0" u="none" strike="noStrike" baseline="0" dirty="0">
                <a:latin typeface="Futura Std"/>
              </a:rPr>
              <a:t>Inoltre, il 28% dichiara che tra i possibili vincoli vi sia la scarsa conoscenza delle soluzioni offerte dal mercato, evidenziando la difficoltà nell’individuare la scelta migliore. Il 23% sostiene invece come gli altri attori della propria filiera mostrino una scarsa propensione a scambiarsi informazioni e a integrarsi tra loro. Emergono quindi vincoli che si legano in circa 1 azienda ogni 4 a ciò che accade all’esterno dell’azienda. Avere una visione chiara delle possibilità, ma anche dei futuri trend di crescita del mercato, e interagire in modo collaborativo con la propria supply chain rappresentano elementi di grande importanza per realizzare un percorso di trasformazione digitale strutturato e innovativo, seppur non sempre risultino di immediata comprensione e realizzazione per le imprese. </a:t>
            </a:r>
          </a:p>
          <a:p>
            <a:r>
              <a:rPr lang="it-IT" sz="1800" b="0" i="0" u="none" strike="noStrike" baseline="0" dirty="0">
                <a:latin typeface="Futura Std"/>
              </a:rPr>
              <a:t>Percentuali inferiori vengono ottenute dalle altre opzioni. In particolare, si ritiene opportuno notare come l’11% delle aziende ritenga un rischio gli aspetti di sicurezza informatica. Tale valore potrebbe avere una doppia lettura: da una parte potrebbe essere sottostimato a causa della limitata attenzione delle imprese verso la cyber security, le quali in alcuni casi non ne percepisco il valore fino a quando non subiscono un attacco informatico; dall’altra parte, le aziende potrebbero essere consapevoli della necessità di avere una struttura di protezione informatica strutturata per arginare o alleviare i rischi e gli impatti di attacchi informatici, ma senza ritenere questa come un vincolo ma piuttosto come un elemento cruciale parte del percorso di digitalizzazione. </a:t>
            </a:r>
            <a:endParaRPr lang="it-IT" dirty="0"/>
          </a:p>
        </p:txBody>
      </p:sp>
      <p:sp>
        <p:nvSpPr>
          <p:cNvPr id="4" name="Segnaposto numero diapositiva 3"/>
          <p:cNvSpPr>
            <a:spLocks noGrp="1"/>
          </p:cNvSpPr>
          <p:nvPr>
            <p:ph type="sldNum" sz="quarter" idx="5"/>
          </p:nvPr>
        </p:nvSpPr>
        <p:spPr/>
        <p:txBody>
          <a:bodyPr/>
          <a:lstStyle/>
          <a:p>
            <a:fld id="{2A39F3C6-7C98-4005-A2EE-E16C3ACBD378}" type="slidenum">
              <a:rPr lang="it-IT" smtClean="0"/>
              <a:t>29</a:t>
            </a:fld>
            <a:endParaRPr lang="it-IT"/>
          </a:p>
        </p:txBody>
      </p:sp>
    </p:spTree>
    <p:extLst>
      <p:ext uri="{BB962C8B-B14F-4D97-AF65-F5344CB8AC3E}">
        <p14:creationId xmlns:p14="http://schemas.microsoft.com/office/powerpoint/2010/main" val="4116290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Intraprendere un percorso di trasformazione digitale richiede infatti di integrare la propria strategia di business con un piano innovativo di digitalizzazione, con lo scopo di rendere le iniziative da implementare coerenti con i macro-obiettivi dell’impresa. A tale scopo, il supporto dovrebbe partire dai livelli più elevati, elemento fondamentale per dare continuità ad un percorso 4.0 e per trasmettere commitment anche ai livelli inferiori. Allo stesso tempo, al fine di cogliere tutti i benefici, risulta infatti fondamentale l’engagement anche del personale operativo. In altre parole, la cultura aziendale deve essere diffusa sia orizzontalmente sia verticalmente.</a:t>
            </a:r>
          </a:p>
        </p:txBody>
      </p:sp>
      <p:sp>
        <p:nvSpPr>
          <p:cNvPr id="4" name="Segnaposto numero diapositiva 3"/>
          <p:cNvSpPr>
            <a:spLocks noGrp="1"/>
          </p:cNvSpPr>
          <p:nvPr>
            <p:ph type="sldNum" sz="quarter" idx="5"/>
          </p:nvPr>
        </p:nvSpPr>
        <p:spPr/>
        <p:txBody>
          <a:bodyPr/>
          <a:lstStyle/>
          <a:p>
            <a:fld id="{2A39F3C6-7C98-4005-A2EE-E16C3ACBD378}" type="slidenum">
              <a:rPr lang="it-IT" smtClean="0"/>
              <a:t>30</a:t>
            </a:fld>
            <a:endParaRPr lang="it-IT"/>
          </a:p>
        </p:txBody>
      </p:sp>
    </p:spTree>
    <p:extLst>
      <p:ext uri="{BB962C8B-B14F-4D97-AF65-F5344CB8AC3E}">
        <p14:creationId xmlns:p14="http://schemas.microsoft.com/office/powerpoint/2010/main" val="379551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Intraprendere un percorso di trasformazione digitale richiede infatti di integrare la propria strategia di business con un piano innovativo di digitalizzazione, con lo scopo di rendere le iniziative da implementare coerenti con i macro-obiettivi dell’impresa. A tale scopo, il supporto dovrebbe partire dai livelli più elevati, elemento fondamentale per dare continuità ad un percorso 4.0 e per trasmettere commitment anche ai livelli inferiori. Allo stesso tempo, al fine di cogliere tutti i benefici, risulta infatti fondamentale l’engagement anche del personale operativo. In altre parole, la cultura aziendale deve essere diffusa sia orizzontalmente sia verticalmente.</a:t>
            </a:r>
          </a:p>
        </p:txBody>
      </p:sp>
      <p:sp>
        <p:nvSpPr>
          <p:cNvPr id="4" name="Segnaposto numero diapositiva 3"/>
          <p:cNvSpPr>
            <a:spLocks noGrp="1"/>
          </p:cNvSpPr>
          <p:nvPr>
            <p:ph type="sldNum" sz="quarter" idx="5"/>
          </p:nvPr>
        </p:nvSpPr>
        <p:spPr/>
        <p:txBody>
          <a:bodyPr/>
          <a:lstStyle/>
          <a:p>
            <a:fld id="{2A39F3C6-7C98-4005-A2EE-E16C3ACBD378}" type="slidenum">
              <a:rPr lang="it-IT" smtClean="0"/>
              <a:t>31</a:t>
            </a:fld>
            <a:endParaRPr lang="it-IT"/>
          </a:p>
        </p:txBody>
      </p:sp>
    </p:spTree>
    <p:extLst>
      <p:ext uri="{BB962C8B-B14F-4D97-AF65-F5344CB8AC3E}">
        <p14:creationId xmlns:p14="http://schemas.microsoft.com/office/powerpoint/2010/main" val="315322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9344A-0D00-4318-ABE4-5290854441B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9344A-0D00-4318-ABE4-5290854441B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04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9344A-0D00-4318-ABE4-5290854441B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28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9344A-0D00-4318-ABE4-5290854441B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8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7BB8D0-4EBF-4567-85F8-68B88A4FB4A8}" type="slidenum">
              <a:rPr lang="it-IT" smtClean="0"/>
              <a:t>8</a:t>
            </a:fld>
            <a:endParaRPr lang="it-IT"/>
          </a:p>
        </p:txBody>
      </p:sp>
    </p:spTree>
    <p:extLst>
      <p:ext uri="{BB962C8B-B14F-4D97-AF65-F5344CB8AC3E}">
        <p14:creationId xmlns:p14="http://schemas.microsoft.com/office/powerpoint/2010/main" val="122548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9344A-0D00-4318-ABE4-5290854441B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6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79344A-0D00-4318-ABE4-5290854441B6}" type="slidenum">
              <a:rPr lang="it-IT" smtClean="0"/>
              <a:t>10</a:t>
            </a:fld>
            <a:endParaRPr lang="it-IT"/>
          </a:p>
        </p:txBody>
      </p:sp>
    </p:spTree>
    <p:extLst>
      <p:ext uri="{BB962C8B-B14F-4D97-AF65-F5344CB8AC3E}">
        <p14:creationId xmlns:p14="http://schemas.microsoft.com/office/powerpoint/2010/main" val="206867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sto a elenc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C4C53931-A653-F340-916C-3EDA3A985761}"/>
              </a:ext>
            </a:extLst>
          </p:cNvPr>
          <p:cNvSpPr>
            <a:spLocks noGrp="1"/>
          </p:cNvSpPr>
          <p:nvPr>
            <p:ph type="dt" sz="half" idx="10"/>
          </p:nvPr>
        </p:nvSpPr>
        <p:spPr/>
        <p:txBody>
          <a:bodyPr/>
          <a:lstStyle/>
          <a:p>
            <a:fld id="{BB599AB7-C984-3E45-BF9B-E801A3127880}" type="datetimeFigureOut">
              <a:rPr lang="it-IT" smtClean="0"/>
              <a:t>18/07/2023</a:t>
            </a:fld>
            <a:endParaRPr lang="it-IT"/>
          </a:p>
        </p:txBody>
      </p:sp>
      <p:sp>
        <p:nvSpPr>
          <p:cNvPr id="5" name="Segnaposto piè di pagina 4">
            <a:extLst>
              <a:ext uri="{FF2B5EF4-FFF2-40B4-BE49-F238E27FC236}">
                <a16:creationId xmlns:a16="http://schemas.microsoft.com/office/drawing/2014/main" id="{8984BACB-B02E-F94E-B0BF-DE5BE2A158F3}"/>
              </a:ext>
            </a:extLst>
          </p:cNvPr>
          <p:cNvSpPr>
            <a:spLocks noGrp="1"/>
          </p:cNvSpPr>
          <p:nvPr>
            <p:ph type="ftr" sz="quarter" idx="11"/>
          </p:nvPr>
        </p:nvSpPr>
        <p:spPr/>
        <p:txBody>
          <a:bodyPr/>
          <a:lstStyle/>
          <a:p>
            <a:endParaRPr lang="it-IT"/>
          </a:p>
        </p:txBody>
      </p:sp>
      <p:sp>
        <p:nvSpPr>
          <p:cNvPr id="9" name="Segnaposto titolo 1">
            <a:extLst>
              <a:ext uri="{FF2B5EF4-FFF2-40B4-BE49-F238E27FC236}">
                <a16:creationId xmlns:a16="http://schemas.microsoft.com/office/drawing/2014/main" id="{B86BE4E6-84C9-41BE-AAD9-AC2E37351974}"/>
              </a:ext>
            </a:extLst>
          </p:cNvPr>
          <p:cNvSpPr>
            <a:spLocks noGrp="1"/>
          </p:cNvSpPr>
          <p:nvPr>
            <p:ph type="title" hasCustomPrompt="1"/>
          </p:nvPr>
        </p:nvSpPr>
        <p:spPr>
          <a:xfrm>
            <a:off x="618066" y="173462"/>
            <a:ext cx="10974917" cy="488315"/>
          </a:xfrm>
          <a:prstGeom prst="rect">
            <a:avLst/>
          </a:prstGeom>
        </p:spPr>
        <p:txBody>
          <a:bodyPr vert="horz" lIns="91440" tIns="45720" rIns="91440" bIns="45720" rtlCol="0" anchor="ctr">
            <a:normAutofit/>
          </a:bodyPr>
          <a:lstStyle>
            <a:lvl1pPr algn="r">
              <a:defRPr sz="2600" b="1">
                <a:solidFill>
                  <a:schemeClr val="tx2"/>
                </a:solidFill>
                <a:latin typeface="Arial" panose="020B0604020202020204" pitchFamily="34" charset="0"/>
                <a:cs typeface="Arial" panose="020B0604020202020204" pitchFamily="34" charset="0"/>
              </a:defRPr>
            </a:lvl1pPr>
          </a:lstStyle>
          <a:p>
            <a:r>
              <a:rPr lang="it-IT" dirty="0"/>
              <a:t>Fare clic per modificare il titolo</a:t>
            </a:r>
          </a:p>
        </p:txBody>
      </p:sp>
      <p:sp>
        <p:nvSpPr>
          <p:cNvPr id="13" name="Sottotitolo 2">
            <a:extLst>
              <a:ext uri="{FF2B5EF4-FFF2-40B4-BE49-F238E27FC236}">
                <a16:creationId xmlns:a16="http://schemas.microsoft.com/office/drawing/2014/main" id="{9674FE91-F354-4F85-8F52-D67320D68F1B}"/>
              </a:ext>
            </a:extLst>
          </p:cNvPr>
          <p:cNvSpPr>
            <a:spLocks noGrp="1"/>
          </p:cNvSpPr>
          <p:nvPr>
            <p:ph type="subTitle" idx="13"/>
          </p:nvPr>
        </p:nvSpPr>
        <p:spPr>
          <a:xfrm>
            <a:off x="639417" y="1246465"/>
            <a:ext cx="11006042" cy="1655762"/>
          </a:xfrm>
        </p:spPr>
        <p:txBody>
          <a:bodyPr>
            <a:normAutofit/>
          </a:bodyPr>
          <a:lstStyle>
            <a:lvl1pPr marL="285750" indent="-285750" algn="l">
              <a:lnSpc>
                <a:spcPct val="100000"/>
              </a:lnSpc>
              <a:spcBef>
                <a:spcPts val="0"/>
              </a:spcBef>
              <a:spcAft>
                <a:spcPts val="600"/>
              </a:spcAft>
              <a:buFont typeface="Wingdings" panose="05000000000000000000" pitchFamily="2" charset="2"/>
              <a:buChar char="Ø"/>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420946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7/18/2023</a:t>
            </a:fld>
            <a:endParaRPr lang="en-US"/>
          </a:p>
        </p:txBody>
      </p:sp>
      <p:pic>
        <p:nvPicPr>
          <p:cNvPr id="4" name="Immagine 3" descr="Immagine che contiene cerchio, schizzo, disegno, arte&#10;&#10;Descrizione generata automaticamente">
            <a:extLst>
              <a:ext uri="{FF2B5EF4-FFF2-40B4-BE49-F238E27FC236}">
                <a16:creationId xmlns:a16="http://schemas.microsoft.com/office/drawing/2014/main" id="{D4B83FDE-F050-4A6C-C764-E84A0AB756D9}"/>
              </a:ext>
            </a:extLst>
          </p:cNvPr>
          <p:cNvPicPr>
            <a:picLocks noChangeAspect="1"/>
          </p:cNvPicPr>
          <p:nvPr userDrawn="1"/>
        </p:nvPicPr>
        <p:blipFill>
          <a:blip r:embed="rId2"/>
          <a:stretch>
            <a:fillRect/>
          </a:stretch>
        </p:blipFill>
        <p:spPr>
          <a:xfrm>
            <a:off x="11576871" y="6064328"/>
            <a:ext cx="468257" cy="474584"/>
          </a:xfrm>
          <a:prstGeom prst="rect">
            <a:avLst/>
          </a:prstGeom>
        </p:spPr>
      </p:pic>
    </p:spTree>
    <p:extLst>
      <p:ext uri="{BB962C8B-B14F-4D97-AF65-F5344CB8AC3E}">
        <p14:creationId xmlns:p14="http://schemas.microsoft.com/office/powerpoint/2010/main" val="41828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a elenco e grafic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C4C53931-A653-F340-916C-3EDA3A985761}"/>
              </a:ext>
            </a:extLst>
          </p:cNvPr>
          <p:cNvSpPr>
            <a:spLocks noGrp="1"/>
          </p:cNvSpPr>
          <p:nvPr>
            <p:ph type="dt" sz="half" idx="10"/>
          </p:nvPr>
        </p:nvSpPr>
        <p:spPr/>
        <p:txBody>
          <a:bodyPr/>
          <a:lstStyle/>
          <a:p>
            <a:fld id="{BB599AB7-C984-3E45-BF9B-E801A3127880}" type="datetimeFigureOut">
              <a:rPr lang="it-IT" smtClean="0"/>
              <a:t>18/07/2023</a:t>
            </a:fld>
            <a:endParaRPr lang="it-IT"/>
          </a:p>
        </p:txBody>
      </p:sp>
      <p:sp>
        <p:nvSpPr>
          <p:cNvPr id="5" name="Segnaposto piè di pagina 4">
            <a:extLst>
              <a:ext uri="{FF2B5EF4-FFF2-40B4-BE49-F238E27FC236}">
                <a16:creationId xmlns:a16="http://schemas.microsoft.com/office/drawing/2014/main" id="{8984BACB-B02E-F94E-B0BF-DE5BE2A158F3}"/>
              </a:ext>
            </a:extLst>
          </p:cNvPr>
          <p:cNvSpPr>
            <a:spLocks noGrp="1"/>
          </p:cNvSpPr>
          <p:nvPr>
            <p:ph type="ftr" sz="quarter" idx="11"/>
          </p:nvPr>
        </p:nvSpPr>
        <p:spPr/>
        <p:txBody>
          <a:bodyPr/>
          <a:lstStyle/>
          <a:p>
            <a:endParaRPr lang="it-IT"/>
          </a:p>
        </p:txBody>
      </p:sp>
      <p:sp>
        <p:nvSpPr>
          <p:cNvPr id="9" name="Segnaposto titolo 1">
            <a:extLst>
              <a:ext uri="{FF2B5EF4-FFF2-40B4-BE49-F238E27FC236}">
                <a16:creationId xmlns:a16="http://schemas.microsoft.com/office/drawing/2014/main" id="{B86BE4E6-84C9-41BE-AAD9-AC2E37351974}"/>
              </a:ext>
            </a:extLst>
          </p:cNvPr>
          <p:cNvSpPr>
            <a:spLocks noGrp="1"/>
          </p:cNvSpPr>
          <p:nvPr>
            <p:ph type="title" hasCustomPrompt="1"/>
          </p:nvPr>
        </p:nvSpPr>
        <p:spPr>
          <a:xfrm>
            <a:off x="618066" y="173462"/>
            <a:ext cx="10974917" cy="488315"/>
          </a:xfrm>
          <a:prstGeom prst="rect">
            <a:avLst/>
          </a:prstGeom>
        </p:spPr>
        <p:txBody>
          <a:bodyPr vert="horz" lIns="91440" tIns="45720" rIns="91440" bIns="45720" rtlCol="0" anchor="ctr">
            <a:normAutofit/>
          </a:bodyPr>
          <a:lstStyle>
            <a:lvl1pPr algn="r">
              <a:defRPr sz="2600" b="1">
                <a:solidFill>
                  <a:schemeClr val="tx2"/>
                </a:solidFill>
                <a:latin typeface="Arial" panose="020B0604020202020204" pitchFamily="34" charset="0"/>
                <a:cs typeface="Arial" panose="020B0604020202020204" pitchFamily="34" charset="0"/>
              </a:defRPr>
            </a:lvl1pPr>
          </a:lstStyle>
          <a:p>
            <a:r>
              <a:rPr lang="it-IT" dirty="0"/>
              <a:t>Fare clic per modificare il titolo</a:t>
            </a:r>
          </a:p>
        </p:txBody>
      </p:sp>
      <p:sp>
        <p:nvSpPr>
          <p:cNvPr id="13" name="Sottotitolo 2">
            <a:extLst>
              <a:ext uri="{FF2B5EF4-FFF2-40B4-BE49-F238E27FC236}">
                <a16:creationId xmlns:a16="http://schemas.microsoft.com/office/drawing/2014/main" id="{9674FE91-F354-4F85-8F52-D67320D68F1B}"/>
              </a:ext>
            </a:extLst>
          </p:cNvPr>
          <p:cNvSpPr>
            <a:spLocks noGrp="1"/>
          </p:cNvSpPr>
          <p:nvPr>
            <p:ph type="subTitle" idx="13"/>
          </p:nvPr>
        </p:nvSpPr>
        <p:spPr>
          <a:xfrm>
            <a:off x="639417" y="1246465"/>
            <a:ext cx="11006042" cy="1655762"/>
          </a:xfrm>
        </p:spPr>
        <p:txBody>
          <a:bodyPr>
            <a:normAutofit/>
          </a:bodyPr>
          <a:lstStyle>
            <a:lvl1pPr marL="285750" indent="-285750" algn="l">
              <a:lnSpc>
                <a:spcPct val="100000"/>
              </a:lnSpc>
              <a:spcBef>
                <a:spcPts val="0"/>
              </a:spcBef>
              <a:spcAft>
                <a:spcPts val="600"/>
              </a:spcAft>
              <a:buFont typeface="Wingdings" panose="05000000000000000000" pitchFamily="2" charset="2"/>
              <a:buChar char="Ø"/>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Segnaposto testo 2">
            <a:extLst>
              <a:ext uri="{FF2B5EF4-FFF2-40B4-BE49-F238E27FC236}">
                <a16:creationId xmlns:a16="http://schemas.microsoft.com/office/drawing/2014/main" id="{2141ACFB-B654-428D-B87B-B6C5D0B0D798}"/>
              </a:ext>
            </a:extLst>
          </p:cNvPr>
          <p:cNvSpPr>
            <a:spLocks noGrp="1"/>
          </p:cNvSpPr>
          <p:nvPr>
            <p:ph type="body" idx="1" hasCustomPrompt="1"/>
          </p:nvPr>
        </p:nvSpPr>
        <p:spPr>
          <a:xfrm>
            <a:off x="2335105" y="6108759"/>
            <a:ext cx="9000000" cy="275074"/>
          </a:xfrm>
        </p:spPr>
        <p:txBody>
          <a:bodyPr anchor="b">
            <a:normAutofit/>
          </a:bodyPr>
          <a:lstStyle>
            <a:lvl1pPr marL="0" indent="0">
              <a:buNone/>
              <a:defRPr sz="11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Fonte: inserisci.</a:t>
            </a:r>
          </a:p>
        </p:txBody>
      </p:sp>
      <p:sp>
        <p:nvSpPr>
          <p:cNvPr id="11" name="Segnaposto testo 3">
            <a:extLst>
              <a:ext uri="{FF2B5EF4-FFF2-40B4-BE49-F238E27FC236}">
                <a16:creationId xmlns:a16="http://schemas.microsoft.com/office/drawing/2014/main" id="{2A70B560-D383-4108-B1A7-012F308D6F43}"/>
              </a:ext>
            </a:extLst>
          </p:cNvPr>
          <p:cNvSpPr>
            <a:spLocks noGrp="1"/>
          </p:cNvSpPr>
          <p:nvPr>
            <p:ph type="body" sz="half" idx="2" hasCustomPrompt="1"/>
          </p:nvPr>
        </p:nvSpPr>
        <p:spPr>
          <a:xfrm>
            <a:off x="639418" y="2902227"/>
            <a:ext cx="11006042" cy="526774"/>
          </a:xfrm>
        </p:spPr>
        <p:txBody>
          <a:bodyPr/>
          <a:lstStyle>
            <a:lvl1pPr marL="0" indent="0" algn="ctr">
              <a:lnSpc>
                <a:spcPct val="100000"/>
              </a:lnSpc>
              <a:spcBef>
                <a:spcPts val="0"/>
              </a:spcBef>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inserire il titolo del grafico</a:t>
            </a:r>
          </a:p>
          <a:p>
            <a:pPr lvl="0"/>
            <a:r>
              <a:rPr lang="it-IT" dirty="0"/>
              <a:t>(sottotitolo)</a:t>
            </a:r>
          </a:p>
        </p:txBody>
      </p:sp>
      <p:sp>
        <p:nvSpPr>
          <p:cNvPr id="12" name="Segnaposto immagine 2">
            <a:extLst>
              <a:ext uri="{FF2B5EF4-FFF2-40B4-BE49-F238E27FC236}">
                <a16:creationId xmlns:a16="http://schemas.microsoft.com/office/drawing/2014/main" id="{A562F062-4A96-4DBE-AD51-D6FCD3645387}"/>
              </a:ext>
            </a:extLst>
          </p:cNvPr>
          <p:cNvSpPr>
            <a:spLocks noGrp="1"/>
          </p:cNvSpPr>
          <p:nvPr>
            <p:ph type="pic" idx="14"/>
          </p:nvPr>
        </p:nvSpPr>
        <p:spPr>
          <a:xfrm>
            <a:off x="639417" y="3429002"/>
            <a:ext cx="11006042" cy="24320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Tree>
    <p:extLst>
      <p:ext uri="{BB962C8B-B14F-4D97-AF65-F5344CB8AC3E}">
        <p14:creationId xmlns:p14="http://schemas.microsoft.com/office/powerpoint/2010/main" val="133028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957A3A4-4402-9242-B51D-D1945B2374FC}"/>
              </a:ext>
            </a:extLst>
          </p:cNvPr>
          <p:cNvSpPr>
            <a:spLocks noGrp="1"/>
          </p:cNvSpPr>
          <p:nvPr>
            <p:ph type="dt" sz="half" idx="10"/>
          </p:nvPr>
        </p:nvSpPr>
        <p:spPr/>
        <p:txBody>
          <a:bodyPr/>
          <a:lstStyle/>
          <a:p>
            <a:fld id="{BB599AB7-C984-3E45-BF9B-E801A3127880}" type="datetimeFigureOut">
              <a:rPr lang="it-IT" smtClean="0"/>
              <a:t>18/07/2023</a:t>
            </a:fld>
            <a:endParaRPr lang="it-IT"/>
          </a:p>
        </p:txBody>
      </p:sp>
      <p:sp>
        <p:nvSpPr>
          <p:cNvPr id="5" name="Segnaposto piè di pagina 4">
            <a:extLst>
              <a:ext uri="{FF2B5EF4-FFF2-40B4-BE49-F238E27FC236}">
                <a16:creationId xmlns:a16="http://schemas.microsoft.com/office/drawing/2014/main" id="{7A84ADA6-E155-C242-99E1-6BFF95EC22E8}"/>
              </a:ext>
            </a:extLst>
          </p:cNvPr>
          <p:cNvSpPr>
            <a:spLocks noGrp="1"/>
          </p:cNvSpPr>
          <p:nvPr>
            <p:ph type="ftr" sz="quarter" idx="11"/>
          </p:nvPr>
        </p:nvSpPr>
        <p:spPr/>
        <p:txBody>
          <a:bodyPr/>
          <a:lstStyle/>
          <a:p>
            <a:endParaRPr lang="it-IT"/>
          </a:p>
        </p:txBody>
      </p:sp>
      <p:sp>
        <p:nvSpPr>
          <p:cNvPr id="8" name="Segnaposto titolo 1">
            <a:extLst>
              <a:ext uri="{FF2B5EF4-FFF2-40B4-BE49-F238E27FC236}">
                <a16:creationId xmlns:a16="http://schemas.microsoft.com/office/drawing/2014/main" id="{4510B503-8BAF-4E92-BAA6-E423EB8E1BE2}"/>
              </a:ext>
            </a:extLst>
          </p:cNvPr>
          <p:cNvSpPr>
            <a:spLocks noGrp="1"/>
          </p:cNvSpPr>
          <p:nvPr>
            <p:ph type="title" hasCustomPrompt="1"/>
          </p:nvPr>
        </p:nvSpPr>
        <p:spPr>
          <a:xfrm>
            <a:off x="618066" y="1758422"/>
            <a:ext cx="10974917" cy="1200329"/>
          </a:xfrm>
          <a:prstGeom prst="rect">
            <a:avLst/>
          </a:prstGeom>
        </p:spPr>
        <p:txBody>
          <a:bodyPr vert="horz" lIns="91440" tIns="45720" rIns="91440" bIns="45720" rtlCol="0" anchor="ctr">
            <a:noAutofit/>
          </a:bodyPr>
          <a:lstStyle>
            <a:lvl1pPr algn="r">
              <a:defRPr sz="3600" b="1">
                <a:solidFill>
                  <a:schemeClr val="tx2"/>
                </a:solidFill>
                <a:latin typeface="Arial" panose="020B0604020202020204" pitchFamily="34" charset="0"/>
                <a:cs typeface="Arial" panose="020B0604020202020204" pitchFamily="34" charset="0"/>
              </a:defRPr>
            </a:lvl1pPr>
          </a:lstStyle>
          <a:p>
            <a:r>
              <a:rPr lang="it-IT" dirty="0"/>
              <a:t>Fare clic per inserire il titolo</a:t>
            </a:r>
            <a:br>
              <a:rPr lang="it-IT" dirty="0"/>
            </a:br>
            <a:r>
              <a:rPr lang="it-IT" dirty="0"/>
              <a:t>della sezione</a:t>
            </a:r>
          </a:p>
        </p:txBody>
      </p:sp>
    </p:spTree>
    <p:extLst>
      <p:ext uri="{BB962C8B-B14F-4D97-AF65-F5344CB8AC3E}">
        <p14:creationId xmlns:p14="http://schemas.microsoft.com/office/powerpoint/2010/main" val="352023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 un grafico">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CC438DAC-7262-F142-983D-BD7C78A036DB}"/>
              </a:ext>
            </a:extLst>
          </p:cNvPr>
          <p:cNvSpPr>
            <a:spLocks noGrp="1"/>
          </p:cNvSpPr>
          <p:nvPr>
            <p:ph type="dt" sz="half" idx="10"/>
          </p:nvPr>
        </p:nvSpPr>
        <p:spPr/>
        <p:txBody>
          <a:bodyPr/>
          <a:lstStyle/>
          <a:p>
            <a:fld id="{BB599AB7-C984-3E45-BF9B-E801A3127880}" type="datetimeFigureOut">
              <a:rPr lang="it-IT" smtClean="0"/>
              <a:t>18/07/2023</a:t>
            </a:fld>
            <a:endParaRPr lang="it-IT"/>
          </a:p>
        </p:txBody>
      </p:sp>
      <p:sp>
        <p:nvSpPr>
          <p:cNvPr id="6" name="Segnaposto piè di pagina 5">
            <a:extLst>
              <a:ext uri="{FF2B5EF4-FFF2-40B4-BE49-F238E27FC236}">
                <a16:creationId xmlns:a16="http://schemas.microsoft.com/office/drawing/2014/main" id="{56FD72F9-B2D2-C74D-A4E5-C17582DF3656}"/>
              </a:ext>
            </a:extLst>
          </p:cNvPr>
          <p:cNvSpPr>
            <a:spLocks noGrp="1"/>
          </p:cNvSpPr>
          <p:nvPr>
            <p:ph type="ftr" sz="quarter" idx="11"/>
          </p:nvPr>
        </p:nvSpPr>
        <p:spPr/>
        <p:txBody>
          <a:bodyPr/>
          <a:lstStyle/>
          <a:p>
            <a:endParaRPr lang="it-IT"/>
          </a:p>
        </p:txBody>
      </p:sp>
      <p:sp>
        <p:nvSpPr>
          <p:cNvPr id="12" name="Segnaposto titolo 1">
            <a:extLst>
              <a:ext uri="{FF2B5EF4-FFF2-40B4-BE49-F238E27FC236}">
                <a16:creationId xmlns:a16="http://schemas.microsoft.com/office/drawing/2014/main" id="{951DFE12-C0EF-4F37-9451-67C85643E10D}"/>
              </a:ext>
            </a:extLst>
          </p:cNvPr>
          <p:cNvSpPr>
            <a:spLocks noGrp="1"/>
          </p:cNvSpPr>
          <p:nvPr>
            <p:ph type="title" hasCustomPrompt="1"/>
          </p:nvPr>
        </p:nvSpPr>
        <p:spPr>
          <a:xfrm>
            <a:off x="618066" y="173462"/>
            <a:ext cx="10974917" cy="488315"/>
          </a:xfrm>
          <a:prstGeom prst="rect">
            <a:avLst/>
          </a:prstGeom>
        </p:spPr>
        <p:txBody>
          <a:bodyPr vert="horz" lIns="91440" tIns="45720" rIns="91440" bIns="45720" rtlCol="0" anchor="ctr">
            <a:normAutofit/>
          </a:bodyPr>
          <a:lstStyle>
            <a:lvl1pPr algn="r">
              <a:defRPr sz="2600" b="1">
                <a:solidFill>
                  <a:schemeClr val="tx2"/>
                </a:solidFill>
                <a:latin typeface="Arial" panose="020B0604020202020204" pitchFamily="34" charset="0"/>
                <a:cs typeface="Arial" panose="020B0604020202020204" pitchFamily="34" charset="0"/>
              </a:defRPr>
            </a:lvl1pPr>
          </a:lstStyle>
          <a:p>
            <a:r>
              <a:rPr lang="it-IT" dirty="0"/>
              <a:t>Fare clic per modificare il titolo</a:t>
            </a:r>
          </a:p>
        </p:txBody>
      </p:sp>
      <p:sp>
        <p:nvSpPr>
          <p:cNvPr id="17" name="Segnaposto immagine 2">
            <a:extLst>
              <a:ext uri="{FF2B5EF4-FFF2-40B4-BE49-F238E27FC236}">
                <a16:creationId xmlns:a16="http://schemas.microsoft.com/office/drawing/2014/main" id="{B34ED127-8D71-4A28-8CD4-89B47992A8CC}"/>
              </a:ext>
            </a:extLst>
          </p:cNvPr>
          <p:cNvSpPr>
            <a:spLocks noGrp="1"/>
          </p:cNvSpPr>
          <p:nvPr>
            <p:ph type="pic" idx="14"/>
          </p:nvPr>
        </p:nvSpPr>
        <p:spPr>
          <a:xfrm>
            <a:off x="639417" y="1656438"/>
            <a:ext cx="11006042" cy="42046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19" name="Sottotitolo 2">
            <a:extLst>
              <a:ext uri="{FF2B5EF4-FFF2-40B4-BE49-F238E27FC236}">
                <a16:creationId xmlns:a16="http://schemas.microsoft.com/office/drawing/2014/main" id="{1F596F1C-FDCF-4DB0-B646-5047140BCA01}"/>
              </a:ext>
            </a:extLst>
          </p:cNvPr>
          <p:cNvSpPr>
            <a:spLocks noGrp="1"/>
          </p:cNvSpPr>
          <p:nvPr>
            <p:ph type="subTitle" idx="15" hasCustomPrompt="1"/>
          </p:nvPr>
        </p:nvSpPr>
        <p:spPr>
          <a:xfrm>
            <a:off x="639417" y="1097379"/>
            <a:ext cx="11006042" cy="572492"/>
          </a:xfrm>
        </p:spPr>
        <p:txBody>
          <a:bodyPr>
            <a:normAutofit/>
          </a:bodyPr>
          <a:lstStyle>
            <a:lvl1pPr marL="0" indent="0" algn="ctr">
              <a:lnSpc>
                <a:spcPct val="100000"/>
              </a:lnSpc>
              <a:spcBef>
                <a:spcPts val="0"/>
              </a:spcBef>
              <a:spcAft>
                <a:spcPts val="0"/>
              </a:spcAft>
              <a:buFont typeface="Wingdings" panose="05000000000000000000" pitchFamily="2" charset="2"/>
              <a:buNone/>
              <a:defRPr sz="16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inserire il titolo del grafico</a:t>
            </a:r>
          </a:p>
          <a:p>
            <a:r>
              <a:rPr lang="it-IT" dirty="0"/>
              <a:t>(sottotitolo)</a:t>
            </a:r>
          </a:p>
        </p:txBody>
      </p:sp>
      <p:sp>
        <p:nvSpPr>
          <p:cNvPr id="21" name="Segnaposto testo 2">
            <a:extLst>
              <a:ext uri="{FF2B5EF4-FFF2-40B4-BE49-F238E27FC236}">
                <a16:creationId xmlns:a16="http://schemas.microsoft.com/office/drawing/2014/main" id="{062BB885-D247-4CA2-94C6-8D4800B03F86}"/>
              </a:ext>
            </a:extLst>
          </p:cNvPr>
          <p:cNvSpPr>
            <a:spLocks noGrp="1"/>
          </p:cNvSpPr>
          <p:nvPr>
            <p:ph type="body" idx="1" hasCustomPrompt="1"/>
          </p:nvPr>
        </p:nvSpPr>
        <p:spPr>
          <a:xfrm>
            <a:off x="2335105" y="6108759"/>
            <a:ext cx="9000000" cy="275074"/>
          </a:xfrm>
        </p:spPr>
        <p:txBody>
          <a:bodyPr anchor="b">
            <a:normAutofit/>
          </a:bodyPr>
          <a:lstStyle>
            <a:lvl1pPr marL="0" indent="0">
              <a:buNone/>
              <a:defRPr sz="11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Fonte: inserisci.</a:t>
            </a:r>
          </a:p>
        </p:txBody>
      </p:sp>
    </p:spTree>
    <p:extLst>
      <p:ext uri="{BB962C8B-B14F-4D97-AF65-F5344CB8AC3E}">
        <p14:creationId xmlns:p14="http://schemas.microsoft.com/office/powerpoint/2010/main" val="421759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grafico e testo affiancati">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8DEC6FFE-5662-3B4A-8015-9CD661D7BFD1}"/>
              </a:ext>
            </a:extLst>
          </p:cNvPr>
          <p:cNvSpPr>
            <a:spLocks noGrp="1"/>
          </p:cNvSpPr>
          <p:nvPr>
            <p:ph type="dt" sz="half" idx="10"/>
          </p:nvPr>
        </p:nvSpPr>
        <p:spPr/>
        <p:txBody>
          <a:bodyPr/>
          <a:lstStyle/>
          <a:p>
            <a:fld id="{BB599AB7-C984-3E45-BF9B-E801A3127880}" type="datetimeFigureOut">
              <a:rPr lang="it-IT" smtClean="0"/>
              <a:t>18/07/2023</a:t>
            </a:fld>
            <a:endParaRPr lang="it-IT"/>
          </a:p>
        </p:txBody>
      </p:sp>
      <p:sp>
        <p:nvSpPr>
          <p:cNvPr id="5" name="Segnaposto piè di pagina 4">
            <a:extLst>
              <a:ext uri="{FF2B5EF4-FFF2-40B4-BE49-F238E27FC236}">
                <a16:creationId xmlns:a16="http://schemas.microsoft.com/office/drawing/2014/main" id="{988E2049-40F8-E34C-8DD1-994801E76319}"/>
              </a:ext>
            </a:extLst>
          </p:cNvPr>
          <p:cNvSpPr>
            <a:spLocks noGrp="1"/>
          </p:cNvSpPr>
          <p:nvPr>
            <p:ph type="ftr" sz="quarter" idx="11"/>
          </p:nvPr>
        </p:nvSpPr>
        <p:spPr/>
        <p:txBody>
          <a:bodyPr/>
          <a:lstStyle/>
          <a:p>
            <a:endParaRPr lang="it-IT"/>
          </a:p>
        </p:txBody>
      </p:sp>
      <p:sp>
        <p:nvSpPr>
          <p:cNvPr id="11" name="Segnaposto titolo 1">
            <a:extLst>
              <a:ext uri="{FF2B5EF4-FFF2-40B4-BE49-F238E27FC236}">
                <a16:creationId xmlns:a16="http://schemas.microsoft.com/office/drawing/2014/main" id="{11C3E222-1221-4BCA-99C4-542BAE491D64}"/>
              </a:ext>
            </a:extLst>
          </p:cNvPr>
          <p:cNvSpPr>
            <a:spLocks noGrp="1"/>
          </p:cNvSpPr>
          <p:nvPr>
            <p:ph type="title" hasCustomPrompt="1"/>
          </p:nvPr>
        </p:nvSpPr>
        <p:spPr>
          <a:xfrm>
            <a:off x="618066" y="173462"/>
            <a:ext cx="10974917" cy="488315"/>
          </a:xfrm>
          <a:prstGeom prst="rect">
            <a:avLst/>
          </a:prstGeom>
        </p:spPr>
        <p:txBody>
          <a:bodyPr vert="horz" lIns="91440" tIns="45720" rIns="91440" bIns="45720" rtlCol="0" anchor="ctr">
            <a:normAutofit/>
          </a:bodyPr>
          <a:lstStyle>
            <a:lvl1pPr algn="r">
              <a:defRPr sz="2600" b="1">
                <a:solidFill>
                  <a:schemeClr val="tx2"/>
                </a:solidFill>
                <a:latin typeface="Arial" panose="020B0604020202020204" pitchFamily="34" charset="0"/>
                <a:cs typeface="Arial" panose="020B0604020202020204" pitchFamily="34" charset="0"/>
              </a:defRPr>
            </a:lvl1pPr>
          </a:lstStyle>
          <a:p>
            <a:r>
              <a:rPr lang="it-IT" dirty="0"/>
              <a:t>Fare clic per modificare il titolo</a:t>
            </a:r>
          </a:p>
        </p:txBody>
      </p:sp>
      <p:sp>
        <p:nvSpPr>
          <p:cNvPr id="17" name="Sottotitolo 2">
            <a:extLst>
              <a:ext uri="{FF2B5EF4-FFF2-40B4-BE49-F238E27FC236}">
                <a16:creationId xmlns:a16="http://schemas.microsoft.com/office/drawing/2014/main" id="{398EDCB6-0D9F-4EED-9159-0462FF1731E0}"/>
              </a:ext>
            </a:extLst>
          </p:cNvPr>
          <p:cNvSpPr>
            <a:spLocks noGrp="1"/>
          </p:cNvSpPr>
          <p:nvPr>
            <p:ph type="subTitle" idx="15" hasCustomPrompt="1"/>
          </p:nvPr>
        </p:nvSpPr>
        <p:spPr>
          <a:xfrm>
            <a:off x="23193" y="1097379"/>
            <a:ext cx="6091436" cy="572492"/>
          </a:xfrm>
        </p:spPr>
        <p:txBody>
          <a:bodyPr>
            <a:normAutofit/>
          </a:bodyPr>
          <a:lstStyle>
            <a:lvl1pPr marL="0" indent="0" algn="ctr">
              <a:lnSpc>
                <a:spcPct val="100000"/>
              </a:lnSpc>
              <a:spcBef>
                <a:spcPts val="0"/>
              </a:spcBef>
              <a:spcAft>
                <a:spcPts val="0"/>
              </a:spcAft>
              <a:buFont typeface="Wingdings" panose="05000000000000000000" pitchFamily="2" charset="2"/>
              <a:buNone/>
              <a:defRPr sz="16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inserire il titolo del grafico</a:t>
            </a:r>
          </a:p>
          <a:p>
            <a:r>
              <a:rPr lang="it-IT" dirty="0"/>
              <a:t>(sottotitolo)</a:t>
            </a:r>
          </a:p>
        </p:txBody>
      </p:sp>
      <p:sp>
        <p:nvSpPr>
          <p:cNvPr id="20" name="Segnaposto immagine 2">
            <a:extLst>
              <a:ext uri="{FF2B5EF4-FFF2-40B4-BE49-F238E27FC236}">
                <a16:creationId xmlns:a16="http://schemas.microsoft.com/office/drawing/2014/main" id="{C3CA1745-925F-44A1-8C59-B9A704EDDE87}"/>
              </a:ext>
            </a:extLst>
          </p:cNvPr>
          <p:cNvSpPr>
            <a:spLocks noGrp="1"/>
          </p:cNvSpPr>
          <p:nvPr>
            <p:ph type="pic" idx="14"/>
          </p:nvPr>
        </p:nvSpPr>
        <p:spPr>
          <a:xfrm>
            <a:off x="23194" y="1656438"/>
            <a:ext cx="6091436" cy="42046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21" name="Segnaposto testo 2">
            <a:extLst>
              <a:ext uri="{FF2B5EF4-FFF2-40B4-BE49-F238E27FC236}">
                <a16:creationId xmlns:a16="http://schemas.microsoft.com/office/drawing/2014/main" id="{091C8B6C-EB07-4212-A290-F28692B6BF5E}"/>
              </a:ext>
            </a:extLst>
          </p:cNvPr>
          <p:cNvSpPr>
            <a:spLocks noGrp="1"/>
          </p:cNvSpPr>
          <p:nvPr>
            <p:ph type="body" idx="1" hasCustomPrompt="1"/>
          </p:nvPr>
        </p:nvSpPr>
        <p:spPr>
          <a:xfrm>
            <a:off x="2335105" y="6108759"/>
            <a:ext cx="9000000" cy="275074"/>
          </a:xfrm>
        </p:spPr>
        <p:txBody>
          <a:bodyPr anchor="b">
            <a:normAutofit/>
          </a:bodyPr>
          <a:lstStyle>
            <a:lvl1pPr marL="0" indent="0">
              <a:buNone/>
              <a:defRPr sz="11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Fonte: inserisci.</a:t>
            </a:r>
          </a:p>
        </p:txBody>
      </p:sp>
      <p:sp>
        <p:nvSpPr>
          <p:cNvPr id="27" name="Segnaposto testo 3">
            <a:extLst>
              <a:ext uri="{FF2B5EF4-FFF2-40B4-BE49-F238E27FC236}">
                <a16:creationId xmlns:a16="http://schemas.microsoft.com/office/drawing/2014/main" id="{964B1C2F-6C27-4F8F-93CE-FF637A5E4487}"/>
              </a:ext>
            </a:extLst>
          </p:cNvPr>
          <p:cNvSpPr>
            <a:spLocks noGrp="1"/>
          </p:cNvSpPr>
          <p:nvPr>
            <p:ph type="body" sz="half" idx="2" hasCustomPrompt="1"/>
          </p:nvPr>
        </p:nvSpPr>
        <p:spPr>
          <a:xfrm>
            <a:off x="6114630" y="1063490"/>
            <a:ext cx="5530830" cy="4797560"/>
          </a:xfrm>
        </p:spPr>
        <p:txBody>
          <a:bodyPr>
            <a:normAutofit/>
          </a:bodyPr>
          <a:lstStyle>
            <a:lvl1pPr marL="285750" indent="-285750" algn="l">
              <a:lnSpc>
                <a:spcPct val="100000"/>
              </a:lnSpc>
              <a:spcBef>
                <a:spcPts val="0"/>
              </a:spcBef>
              <a:buFont typeface="Wingdings" panose="05000000000000000000" pitchFamily="2" charset="2"/>
              <a:buChar char="Ø"/>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inserire il testo</a:t>
            </a:r>
          </a:p>
        </p:txBody>
      </p:sp>
    </p:spTree>
    <p:extLst>
      <p:ext uri="{BB962C8B-B14F-4D97-AF65-F5344CB8AC3E}">
        <p14:creationId xmlns:p14="http://schemas.microsoft.com/office/powerpoint/2010/main" val="608453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6D05AC5-14EF-7943-B6A6-4E3165E43161}"/>
              </a:ext>
            </a:extLst>
          </p:cNvPr>
          <p:cNvSpPr>
            <a:spLocks noGrp="1"/>
          </p:cNvSpPr>
          <p:nvPr>
            <p:ph type="dt" sz="half" idx="10"/>
          </p:nvPr>
        </p:nvSpPr>
        <p:spPr/>
        <p:txBody>
          <a:bodyPr/>
          <a:lstStyle/>
          <a:p>
            <a:fld id="{BB599AB7-C984-3E45-BF9B-E801A3127880}" type="datetimeFigureOut">
              <a:rPr lang="it-IT" smtClean="0"/>
              <a:t>18/07/2023</a:t>
            </a:fld>
            <a:endParaRPr lang="it-IT"/>
          </a:p>
        </p:txBody>
      </p:sp>
    </p:spTree>
    <p:extLst>
      <p:ext uri="{BB962C8B-B14F-4D97-AF65-F5344CB8AC3E}">
        <p14:creationId xmlns:p14="http://schemas.microsoft.com/office/powerpoint/2010/main" val="217645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uota 2">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D2870F8-7870-E947-AE11-5845F91492E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Immagine 2" descr="Immagine che contiene cerchio, schizzo, disegno, arte&#10;&#10;Descrizione generata automaticamente">
            <a:extLst>
              <a:ext uri="{FF2B5EF4-FFF2-40B4-BE49-F238E27FC236}">
                <a16:creationId xmlns:a16="http://schemas.microsoft.com/office/drawing/2014/main" id="{3E84A579-0567-B954-899D-E1353F072ED0}"/>
              </a:ext>
            </a:extLst>
          </p:cNvPr>
          <p:cNvPicPr>
            <a:picLocks noChangeAspect="1"/>
          </p:cNvPicPr>
          <p:nvPr userDrawn="1"/>
        </p:nvPicPr>
        <p:blipFill>
          <a:blip r:embed="rId3"/>
          <a:stretch>
            <a:fillRect/>
          </a:stretch>
        </p:blipFill>
        <p:spPr>
          <a:xfrm>
            <a:off x="11576871" y="6064328"/>
            <a:ext cx="468257" cy="474584"/>
          </a:xfrm>
          <a:prstGeom prst="rect">
            <a:avLst/>
          </a:prstGeom>
        </p:spPr>
      </p:pic>
    </p:spTree>
    <p:extLst>
      <p:ext uri="{BB962C8B-B14F-4D97-AF65-F5344CB8AC3E}">
        <p14:creationId xmlns:p14="http://schemas.microsoft.com/office/powerpoint/2010/main" val="221433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D2870F8-7870-E947-AE11-5845F91492E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Immagine 2" descr="Immagine che contiene cerchio, schizzo, disegno, arte&#10;&#10;Descrizione generata automaticamente">
            <a:extLst>
              <a:ext uri="{FF2B5EF4-FFF2-40B4-BE49-F238E27FC236}">
                <a16:creationId xmlns:a16="http://schemas.microsoft.com/office/drawing/2014/main" id="{AC520918-DF6F-8F70-868E-61FD5AF5F726}"/>
              </a:ext>
            </a:extLst>
          </p:cNvPr>
          <p:cNvPicPr>
            <a:picLocks noChangeAspect="1"/>
          </p:cNvPicPr>
          <p:nvPr userDrawn="1"/>
        </p:nvPicPr>
        <p:blipFill>
          <a:blip r:embed="rId3"/>
          <a:stretch>
            <a:fillRect/>
          </a:stretch>
        </p:blipFill>
        <p:spPr>
          <a:xfrm>
            <a:off x="11576871" y="6064328"/>
            <a:ext cx="468257" cy="474584"/>
          </a:xfrm>
          <a:prstGeom prst="rect">
            <a:avLst/>
          </a:prstGeom>
        </p:spPr>
      </p:pic>
    </p:spTree>
    <p:extLst>
      <p:ext uri="{BB962C8B-B14F-4D97-AF65-F5344CB8AC3E}">
        <p14:creationId xmlns:p14="http://schemas.microsoft.com/office/powerpoint/2010/main" val="147489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7/18/2023</a:t>
            </a:fld>
            <a:endParaRPr lang="en-US"/>
          </a:p>
        </p:txBody>
      </p:sp>
      <p:pic>
        <p:nvPicPr>
          <p:cNvPr id="6" name="Immagine 5" descr="Immagine che contiene cerchio, schizzo, disegno, arte&#10;&#10;Descrizione generata automaticamente">
            <a:extLst>
              <a:ext uri="{FF2B5EF4-FFF2-40B4-BE49-F238E27FC236}">
                <a16:creationId xmlns:a16="http://schemas.microsoft.com/office/drawing/2014/main" id="{305B4A92-7932-E2E8-C5DE-855500350F10}"/>
              </a:ext>
            </a:extLst>
          </p:cNvPr>
          <p:cNvPicPr>
            <a:picLocks noChangeAspect="1"/>
          </p:cNvPicPr>
          <p:nvPr userDrawn="1"/>
        </p:nvPicPr>
        <p:blipFill>
          <a:blip r:embed="rId2"/>
          <a:stretch>
            <a:fillRect/>
          </a:stretch>
        </p:blipFill>
        <p:spPr>
          <a:xfrm>
            <a:off x="11576871" y="6064328"/>
            <a:ext cx="468257" cy="474584"/>
          </a:xfrm>
          <a:prstGeom prst="rect">
            <a:avLst/>
          </a:prstGeom>
        </p:spPr>
      </p:pic>
    </p:spTree>
    <p:extLst>
      <p:ext uri="{BB962C8B-B14F-4D97-AF65-F5344CB8AC3E}">
        <p14:creationId xmlns:p14="http://schemas.microsoft.com/office/powerpoint/2010/main" val="1224125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337E5F5-4E09-DC45-8B32-20E5D301B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A8D87F2-906F-BB4F-AB47-8C393850C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3DBAE8-F6BB-3746-BECB-FE96C0583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99AB7-C984-3E45-BF9B-E801A3127880}" type="datetimeFigureOut">
              <a:rPr lang="it-IT" smtClean="0"/>
              <a:t>18/07/2023</a:t>
            </a:fld>
            <a:endParaRPr lang="it-IT"/>
          </a:p>
        </p:txBody>
      </p:sp>
      <p:sp>
        <p:nvSpPr>
          <p:cNvPr id="5" name="Segnaposto piè di pagina 4">
            <a:extLst>
              <a:ext uri="{FF2B5EF4-FFF2-40B4-BE49-F238E27FC236}">
                <a16:creationId xmlns:a16="http://schemas.microsoft.com/office/drawing/2014/main" id="{F8855F2D-844B-6F4E-9043-DB2F64417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pic>
        <p:nvPicPr>
          <p:cNvPr id="6" name="Immagine 5" descr="Immagine che contiene cerchio, schizzo, disegno, arte&#10;&#10;Descrizione generata automaticamente">
            <a:extLst>
              <a:ext uri="{FF2B5EF4-FFF2-40B4-BE49-F238E27FC236}">
                <a16:creationId xmlns:a16="http://schemas.microsoft.com/office/drawing/2014/main" id="{288DD91E-4C62-FF22-785B-824C07569520}"/>
              </a:ext>
            </a:extLst>
          </p:cNvPr>
          <p:cNvPicPr>
            <a:picLocks noChangeAspect="1"/>
          </p:cNvPicPr>
          <p:nvPr userDrawn="1"/>
        </p:nvPicPr>
        <p:blipFill>
          <a:blip r:embed="rId13"/>
          <a:stretch>
            <a:fillRect/>
          </a:stretch>
        </p:blipFill>
        <p:spPr>
          <a:xfrm>
            <a:off x="11576871" y="6064328"/>
            <a:ext cx="468257" cy="474584"/>
          </a:xfrm>
          <a:prstGeom prst="rect">
            <a:avLst/>
          </a:prstGeom>
        </p:spPr>
      </p:pic>
    </p:spTree>
    <p:extLst>
      <p:ext uri="{BB962C8B-B14F-4D97-AF65-F5344CB8AC3E}">
        <p14:creationId xmlns:p14="http://schemas.microsoft.com/office/powerpoint/2010/main" val="197405851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49" r:id="rId5"/>
    <p:sldLayoutId id="2147483655" r:id="rId6"/>
    <p:sldLayoutId id="2147483660" r:id="rId7"/>
    <p:sldLayoutId id="2147483662" r:id="rId8"/>
    <p:sldLayoutId id="2147483663"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preparatialfuturo.confindustria.i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E6AC2EC-E443-A243-8514-391D18546579}"/>
              </a:ext>
            </a:extLst>
          </p:cNvPr>
          <p:cNvPicPr>
            <a:picLocks noChangeAspect="1"/>
          </p:cNvPicPr>
          <p:nvPr/>
        </p:nvPicPr>
        <p:blipFill rotWithShape="1">
          <a:blip r:embed="rId2"/>
          <a:srcRect l="-52" r="52"/>
          <a:stretch/>
        </p:blipFill>
        <p:spPr>
          <a:xfrm>
            <a:off x="-10274" y="0"/>
            <a:ext cx="12301093" cy="6926580"/>
          </a:xfrm>
          <a:prstGeom prst="rect">
            <a:avLst/>
          </a:prstGeom>
        </p:spPr>
      </p:pic>
      <p:sp>
        <p:nvSpPr>
          <p:cNvPr id="3" name="CasellaDiTesto 2">
            <a:extLst>
              <a:ext uri="{FF2B5EF4-FFF2-40B4-BE49-F238E27FC236}">
                <a16:creationId xmlns:a16="http://schemas.microsoft.com/office/drawing/2014/main" id="{07B99917-4737-4A39-8335-58B9B83A069F}"/>
              </a:ext>
            </a:extLst>
          </p:cNvPr>
          <p:cNvSpPr txBox="1"/>
          <p:nvPr/>
        </p:nvSpPr>
        <p:spPr>
          <a:xfrm>
            <a:off x="184650" y="2482123"/>
            <a:ext cx="11167532" cy="4124206"/>
          </a:xfrm>
          <a:prstGeom prst="rect">
            <a:avLst/>
          </a:prstGeom>
          <a:noFill/>
        </p:spPr>
        <p:txBody>
          <a:bodyPr wrap="square">
            <a:spAutoFit/>
          </a:bodyPr>
          <a:lstStyle/>
          <a:p>
            <a:pPr>
              <a:defRPr/>
            </a:pPr>
            <a:r>
              <a:rPr lang="en-US" sz="3600" b="1" cap="small" dirty="0" err="1">
                <a:solidFill>
                  <a:schemeClr val="bg1"/>
                </a:solidFill>
                <a:latin typeface="Arial" pitchFamily="34" charset="0"/>
                <a:cs typeface="Arial" pitchFamily="34" charset="0"/>
              </a:rPr>
              <a:t>Maturità</a:t>
            </a:r>
            <a:r>
              <a:rPr lang="en-US" sz="3600" b="1" cap="small" dirty="0">
                <a:solidFill>
                  <a:schemeClr val="bg1"/>
                </a:solidFill>
                <a:latin typeface="Arial" pitchFamily="34" charset="0"/>
                <a:cs typeface="Arial" pitchFamily="34" charset="0"/>
              </a:rPr>
              <a:t> </a:t>
            </a:r>
            <a:r>
              <a:rPr lang="en-US" sz="3600" b="1" cap="small" dirty="0" err="1">
                <a:solidFill>
                  <a:schemeClr val="bg1"/>
                </a:solidFill>
                <a:latin typeface="Arial" pitchFamily="34" charset="0"/>
                <a:cs typeface="Arial" pitchFamily="34" charset="0"/>
              </a:rPr>
              <a:t>digitale</a:t>
            </a:r>
            <a:r>
              <a:rPr lang="en-US" sz="3600" b="1" cap="small" dirty="0">
                <a:solidFill>
                  <a:schemeClr val="bg1"/>
                </a:solidFill>
                <a:latin typeface="Arial" pitchFamily="34" charset="0"/>
                <a:cs typeface="Arial" pitchFamily="34" charset="0"/>
              </a:rPr>
              <a:t> </a:t>
            </a:r>
            <a:r>
              <a:rPr lang="en-US" sz="3600" b="1" cap="small" dirty="0" err="1">
                <a:solidFill>
                  <a:schemeClr val="bg1"/>
                </a:solidFill>
                <a:latin typeface="Arial" pitchFamily="34" charset="0"/>
                <a:cs typeface="Arial" pitchFamily="34" charset="0"/>
              </a:rPr>
              <a:t>delle</a:t>
            </a:r>
            <a:r>
              <a:rPr lang="en-US" sz="3600" b="1" cap="small" dirty="0">
                <a:solidFill>
                  <a:schemeClr val="bg1"/>
                </a:solidFill>
                <a:latin typeface="Arial" pitchFamily="34" charset="0"/>
                <a:cs typeface="Arial" pitchFamily="34" charset="0"/>
              </a:rPr>
              <a:t> </a:t>
            </a:r>
            <a:r>
              <a:rPr lang="en-US" sz="3600" b="1" cap="small" dirty="0" err="1">
                <a:solidFill>
                  <a:schemeClr val="bg1"/>
                </a:solidFill>
                <a:latin typeface="Arial" pitchFamily="34" charset="0"/>
                <a:cs typeface="Arial" pitchFamily="34" charset="0"/>
              </a:rPr>
              <a:t>imprese</a:t>
            </a:r>
            <a:r>
              <a:rPr lang="en-US" sz="3600" b="1" cap="small" dirty="0">
                <a:solidFill>
                  <a:schemeClr val="bg1"/>
                </a:solidFill>
                <a:latin typeface="Arial" pitchFamily="34" charset="0"/>
                <a:cs typeface="Arial" pitchFamily="34" charset="0"/>
              </a:rPr>
              <a:t>: </a:t>
            </a:r>
          </a:p>
          <a:p>
            <a:pPr>
              <a:defRPr/>
            </a:pPr>
            <a:r>
              <a:rPr lang="en-US" sz="3600" b="1" cap="small" dirty="0">
                <a:solidFill>
                  <a:schemeClr val="bg1"/>
                </a:solidFill>
                <a:latin typeface="Arial" pitchFamily="34" charset="0"/>
                <a:cs typeface="Arial" pitchFamily="34" charset="0"/>
              </a:rPr>
              <a:t>Prime </a:t>
            </a:r>
            <a:r>
              <a:rPr lang="en-US" sz="3600" b="1" cap="small" dirty="0" err="1">
                <a:solidFill>
                  <a:schemeClr val="bg1"/>
                </a:solidFill>
                <a:latin typeface="Arial" pitchFamily="34" charset="0"/>
                <a:cs typeface="Arial" pitchFamily="34" charset="0"/>
              </a:rPr>
              <a:t>evidenze</a:t>
            </a:r>
            <a:r>
              <a:rPr lang="en-US" sz="3600" b="1" cap="small" dirty="0">
                <a:solidFill>
                  <a:schemeClr val="bg1"/>
                </a:solidFill>
                <a:latin typeface="Arial" pitchFamily="34" charset="0"/>
                <a:cs typeface="Arial" pitchFamily="34" charset="0"/>
              </a:rPr>
              <a:t> e </a:t>
            </a:r>
            <a:r>
              <a:rPr lang="en-US" sz="3600" b="1" cap="small" err="1">
                <a:solidFill>
                  <a:schemeClr val="bg1"/>
                </a:solidFill>
                <a:latin typeface="Arial" pitchFamily="34" charset="0"/>
                <a:cs typeface="Arial" pitchFamily="34" charset="0"/>
              </a:rPr>
              <a:t>prospettive</a:t>
            </a:r>
            <a:endParaRPr lang="it-IT">
              <a:solidFill>
                <a:schemeClr val="bg1"/>
              </a:solidFill>
              <a:latin typeface="Arial" pitchFamily="34" charset="0"/>
              <a:cs typeface="Arial" pitchFamily="34" charset="0"/>
            </a:endParaRPr>
          </a:p>
          <a:p>
            <a:pPr eaLnBrk="1" hangingPunct="1">
              <a:defRPr/>
            </a:pPr>
            <a:endParaRPr lang="it-IT" dirty="0">
              <a:solidFill>
                <a:schemeClr val="bg1"/>
              </a:solidFill>
              <a:latin typeface="Arial" pitchFamily="34" charset="0"/>
              <a:cs typeface="Arial" pitchFamily="34" charset="0"/>
            </a:endParaRPr>
          </a:p>
          <a:p>
            <a:pPr eaLnBrk="1" hangingPunct="1">
              <a:defRPr/>
            </a:pPr>
            <a:r>
              <a:rPr lang="it-IT" sz="2800" b="1" dirty="0">
                <a:solidFill>
                  <a:schemeClr val="bg1"/>
                </a:solidFill>
                <a:latin typeface="Arial" pitchFamily="34" charset="0"/>
                <a:cs typeface="Arial" pitchFamily="34" charset="0"/>
              </a:rPr>
              <a:t>Valentina Carlini</a:t>
            </a:r>
          </a:p>
          <a:p>
            <a:r>
              <a:rPr lang="it-IT" sz="2000" b="1" dirty="0">
                <a:solidFill>
                  <a:schemeClr val="bg1"/>
                </a:solidFill>
                <a:latin typeface="Arial" pitchFamily="34" charset="0"/>
                <a:cs typeface="Arial" pitchFamily="34" charset="0"/>
              </a:rPr>
              <a:t>Politiche per il Digitale e filiere, Scienza della vita e Ricerca </a:t>
            </a:r>
          </a:p>
          <a:p>
            <a:r>
              <a:rPr lang="it-IT" sz="2000" b="1" dirty="0">
                <a:solidFill>
                  <a:schemeClr val="bg1"/>
                </a:solidFill>
                <a:latin typeface="Arial" pitchFamily="34" charset="0"/>
                <a:cs typeface="Arial" pitchFamily="34" charset="0"/>
              </a:rPr>
              <a:t>Confindustria</a:t>
            </a:r>
          </a:p>
          <a:p>
            <a:endParaRPr lang="it-IT" sz="2000" b="1" dirty="0">
              <a:solidFill>
                <a:schemeClr val="bg1"/>
              </a:solidFill>
              <a:latin typeface="Arial" pitchFamily="34" charset="0"/>
              <a:cs typeface="Arial" pitchFamily="34" charset="0"/>
            </a:endParaRPr>
          </a:p>
          <a:p>
            <a:pPr>
              <a:defRPr/>
            </a:pPr>
            <a:r>
              <a:rPr lang="it-IT" sz="2800" b="1" dirty="0">
                <a:solidFill>
                  <a:schemeClr val="bg1"/>
                </a:solidFill>
                <a:latin typeface="Arial" pitchFamily="34" charset="0"/>
                <a:cs typeface="Arial" pitchFamily="34" charset="0"/>
              </a:rPr>
              <a:t>Cristina Pensa</a:t>
            </a:r>
          </a:p>
          <a:p>
            <a:pPr>
              <a:defRPr/>
            </a:pPr>
            <a:r>
              <a:rPr lang="it-IT" sz="2000" b="1" dirty="0">
                <a:solidFill>
                  <a:schemeClr val="bg1"/>
                </a:solidFill>
                <a:latin typeface="Arial" pitchFamily="34" charset="0"/>
                <a:cs typeface="Arial" pitchFamily="34" charset="0"/>
              </a:rPr>
              <a:t>Centro Studi Confindustria</a:t>
            </a:r>
          </a:p>
          <a:p>
            <a:pPr eaLnBrk="1" hangingPunct="1">
              <a:defRPr/>
            </a:pPr>
            <a:endParaRPr lang="it-IT">
              <a:solidFill>
                <a:schemeClr val="bg1"/>
              </a:solidFill>
              <a:latin typeface="Arial" pitchFamily="34" charset="0"/>
              <a:cs typeface="Arial" pitchFamily="34" charset="0"/>
            </a:endParaRPr>
          </a:p>
          <a:p>
            <a:pPr>
              <a:defRPr/>
            </a:pPr>
            <a:r>
              <a:rPr lang="it-IT" dirty="0">
                <a:solidFill>
                  <a:schemeClr val="bg1"/>
                </a:solidFill>
                <a:latin typeface="Arial" pitchFamily="34" charset="0"/>
                <a:cs typeface="Arial" pitchFamily="34" charset="0"/>
              </a:rPr>
              <a:t>Roma, 19 luglio 2023</a:t>
            </a:r>
          </a:p>
        </p:txBody>
      </p:sp>
      <p:pic>
        <p:nvPicPr>
          <p:cNvPr id="10" name="Immagine 9" descr="Immagine che contiene testo, Elementi grafici, Carattere, logo&#10;&#10;Descrizione generata automaticamente">
            <a:extLst>
              <a:ext uri="{FF2B5EF4-FFF2-40B4-BE49-F238E27FC236}">
                <a16:creationId xmlns:a16="http://schemas.microsoft.com/office/drawing/2014/main" id="{BF7F5EC9-3402-B408-525F-0204F1B9E8F8}"/>
              </a:ext>
            </a:extLst>
          </p:cNvPr>
          <p:cNvPicPr>
            <a:picLocks noChangeAspect="1"/>
          </p:cNvPicPr>
          <p:nvPr/>
        </p:nvPicPr>
        <p:blipFill>
          <a:blip r:embed="rId3"/>
          <a:stretch>
            <a:fillRect/>
          </a:stretch>
        </p:blipFill>
        <p:spPr>
          <a:xfrm>
            <a:off x="3685346" y="631736"/>
            <a:ext cx="4166140" cy="1388714"/>
          </a:xfrm>
          <a:prstGeom prst="rect">
            <a:avLst/>
          </a:prstGeom>
        </p:spPr>
      </p:pic>
    </p:spTree>
    <p:extLst>
      <p:ext uri="{BB962C8B-B14F-4D97-AF65-F5344CB8AC3E}">
        <p14:creationId xmlns:p14="http://schemas.microsoft.com/office/powerpoint/2010/main" val="99821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9C31ED4B-FB82-4E25-88CB-1967B5A45197}"/>
              </a:ext>
            </a:extLst>
          </p:cNvPr>
          <p:cNvSpPr txBox="1"/>
          <p:nvPr/>
        </p:nvSpPr>
        <p:spPr>
          <a:xfrm>
            <a:off x="2160998" y="2906617"/>
            <a:ext cx="787000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IL PIANO STRATEGICO: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6 gruppi  di lavoro per definire priorità e linee di sviluppo dei DIH</a:t>
            </a:r>
          </a:p>
        </p:txBody>
      </p:sp>
    </p:spTree>
    <p:extLst>
      <p:ext uri="{BB962C8B-B14F-4D97-AF65-F5344CB8AC3E}">
        <p14:creationId xmlns:p14="http://schemas.microsoft.com/office/powerpoint/2010/main" val="2659543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asellaDiTesto 47">
            <a:extLst>
              <a:ext uri="{FF2B5EF4-FFF2-40B4-BE49-F238E27FC236}">
                <a16:creationId xmlns:a16="http://schemas.microsoft.com/office/drawing/2014/main" id="{7F01735A-FA96-2B50-FD60-C8DA86AD6B3F}"/>
              </a:ext>
            </a:extLst>
          </p:cNvPr>
          <p:cNvSpPr txBox="1"/>
          <p:nvPr/>
        </p:nvSpPr>
        <p:spPr>
          <a:xfrm>
            <a:off x="931461" y="204701"/>
            <a:ext cx="10490226" cy="523220"/>
          </a:xfrm>
          <a:prstGeom prst="rect">
            <a:avLst/>
          </a:prstGeom>
          <a:noFill/>
        </p:spPr>
        <p:txBody>
          <a:bodyPr wrap="square" rtlCol="0">
            <a:spAutoFit/>
          </a:bodyPr>
          <a:lstStyle/>
          <a:p>
            <a:pPr algn="ctr"/>
            <a:r>
              <a:rPr lang="it-IT" sz="2800" b="1" dirty="0">
                <a:solidFill>
                  <a:schemeClr val="bg1"/>
                </a:solidFill>
                <a:latin typeface="Calibri" panose="020F0502020204030204" pitchFamily="34" charset="0"/>
                <a:cs typeface="Calibri" panose="020F0502020204030204" pitchFamily="34" charset="0"/>
              </a:rPr>
              <a:t>PIANO STRATEGICO E GRUPPI DI LAVORO </a:t>
            </a:r>
          </a:p>
        </p:txBody>
      </p:sp>
      <p:sp>
        <p:nvSpPr>
          <p:cNvPr id="4" name="Rettangolo con angoli arrotondati sullo stesso lato 31">
            <a:extLst>
              <a:ext uri="{FF2B5EF4-FFF2-40B4-BE49-F238E27FC236}">
                <a16:creationId xmlns:a16="http://schemas.microsoft.com/office/drawing/2014/main" id="{331667F3-50EB-017B-7C1C-335DE17F3B55}"/>
              </a:ext>
            </a:extLst>
          </p:cNvPr>
          <p:cNvSpPr/>
          <p:nvPr/>
        </p:nvSpPr>
        <p:spPr>
          <a:xfrm rot="5400000">
            <a:off x="4492750" y="-4253377"/>
            <a:ext cx="615697"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FC311353-AB47-5E94-AC73-67FA3A88C870}"/>
              </a:ext>
            </a:extLst>
          </p:cNvPr>
          <p:cNvSpPr txBox="1"/>
          <p:nvPr/>
        </p:nvSpPr>
        <p:spPr>
          <a:xfrm>
            <a:off x="380998" y="294527"/>
            <a:ext cx="872954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MODELLO DI BUSINESS</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Immagine 6" descr="Immagine che contiene testo, schermata, diagramma, numero&#10;&#10;Descrizione generata automaticamente">
            <a:extLst>
              <a:ext uri="{FF2B5EF4-FFF2-40B4-BE49-F238E27FC236}">
                <a16:creationId xmlns:a16="http://schemas.microsoft.com/office/drawing/2014/main" id="{51534782-E851-1F6E-4830-E97D721E9B95}"/>
              </a:ext>
            </a:extLst>
          </p:cNvPr>
          <p:cNvPicPr>
            <a:picLocks noChangeAspect="1"/>
          </p:cNvPicPr>
          <p:nvPr/>
        </p:nvPicPr>
        <p:blipFill>
          <a:blip r:embed="rId3"/>
          <a:stretch>
            <a:fillRect/>
          </a:stretch>
        </p:blipFill>
        <p:spPr>
          <a:xfrm>
            <a:off x="1444752" y="1152145"/>
            <a:ext cx="8641821" cy="5102352"/>
          </a:xfrm>
          <a:prstGeom prst="rect">
            <a:avLst/>
          </a:prstGeom>
        </p:spPr>
      </p:pic>
    </p:spTree>
    <p:extLst>
      <p:ext uri="{BB962C8B-B14F-4D97-AF65-F5344CB8AC3E}">
        <p14:creationId xmlns:p14="http://schemas.microsoft.com/office/powerpoint/2010/main" val="231239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asellaDiTesto 47">
            <a:extLst>
              <a:ext uri="{FF2B5EF4-FFF2-40B4-BE49-F238E27FC236}">
                <a16:creationId xmlns:a16="http://schemas.microsoft.com/office/drawing/2014/main" id="{7F01735A-FA96-2B50-FD60-C8DA86AD6B3F}"/>
              </a:ext>
            </a:extLst>
          </p:cNvPr>
          <p:cNvSpPr txBox="1"/>
          <p:nvPr/>
        </p:nvSpPr>
        <p:spPr>
          <a:xfrm>
            <a:off x="931461" y="204701"/>
            <a:ext cx="10490226" cy="523220"/>
          </a:xfrm>
          <a:prstGeom prst="rect">
            <a:avLst/>
          </a:prstGeom>
          <a:noFill/>
        </p:spPr>
        <p:txBody>
          <a:bodyPr wrap="square" rtlCol="0">
            <a:spAutoFit/>
          </a:bodyPr>
          <a:lstStyle/>
          <a:p>
            <a:pPr algn="ctr"/>
            <a:r>
              <a:rPr lang="it-IT" sz="2800" b="1">
                <a:solidFill>
                  <a:schemeClr val="bg1"/>
                </a:solidFill>
                <a:latin typeface="Calibri" panose="020F0502020204030204" pitchFamily="34" charset="0"/>
                <a:cs typeface="Calibri" panose="020F0502020204030204" pitchFamily="34" charset="0"/>
              </a:rPr>
              <a:t>PIANO STRATEGICO E GRUPPI DI LAVORO </a:t>
            </a:r>
          </a:p>
        </p:txBody>
      </p:sp>
      <p:sp>
        <p:nvSpPr>
          <p:cNvPr id="4" name="Rettangolo con angoli arrotondati sullo stesso lato 31">
            <a:extLst>
              <a:ext uri="{FF2B5EF4-FFF2-40B4-BE49-F238E27FC236}">
                <a16:creationId xmlns:a16="http://schemas.microsoft.com/office/drawing/2014/main" id="{331667F3-50EB-017B-7C1C-335DE17F3B55}"/>
              </a:ext>
            </a:extLst>
          </p:cNvPr>
          <p:cNvSpPr/>
          <p:nvPr/>
        </p:nvSpPr>
        <p:spPr>
          <a:xfrm rot="5400000">
            <a:off x="4492750" y="-4253377"/>
            <a:ext cx="615697"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FC311353-AB47-5E94-AC73-67FA3A88C870}"/>
              </a:ext>
            </a:extLst>
          </p:cNvPr>
          <p:cNvSpPr txBox="1"/>
          <p:nvPr/>
        </p:nvSpPr>
        <p:spPr>
          <a:xfrm>
            <a:off x="380998" y="294527"/>
            <a:ext cx="872954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 </a:t>
            </a:r>
            <a:r>
              <a:rPr lang="it-IT" sz="2400" b="1">
                <a:solidFill>
                  <a:prstClr val="white"/>
                </a:solidFill>
                <a:latin typeface="Arial" panose="020B0604020202020204" pitchFamily="34" charset="0"/>
                <a:cs typeface="Arial" panose="020B0604020202020204" pitchFamily="34" charset="0"/>
              </a:rPr>
              <a:t>ATTIVITÀ E SERVIZI </a:t>
            </a:r>
            <a:endParaRPr kumimoji="0" lang="it-IT" sz="24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866C13DA-6BAF-3960-A02C-E9E658C85730}"/>
              </a:ext>
            </a:extLst>
          </p:cNvPr>
          <p:cNvPicPr>
            <a:picLocks noChangeAspect="1"/>
          </p:cNvPicPr>
          <p:nvPr/>
        </p:nvPicPr>
        <p:blipFill>
          <a:blip r:embed="rId3"/>
          <a:stretch>
            <a:fillRect/>
          </a:stretch>
        </p:blipFill>
        <p:spPr>
          <a:xfrm>
            <a:off x="4067285" y="1315596"/>
            <a:ext cx="3882914" cy="2811879"/>
          </a:xfrm>
          <a:prstGeom prst="rect">
            <a:avLst/>
          </a:prstGeom>
        </p:spPr>
      </p:pic>
      <p:pic>
        <p:nvPicPr>
          <p:cNvPr id="5" name="Immagine 4">
            <a:extLst>
              <a:ext uri="{FF2B5EF4-FFF2-40B4-BE49-F238E27FC236}">
                <a16:creationId xmlns:a16="http://schemas.microsoft.com/office/drawing/2014/main" id="{BB45248F-A028-AE13-FDD7-C0A3EF6BBF6B}"/>
              </a:ext>
            </a:extLst>
          </p:cNvPr>
          <p:cNvPicPr>
            <a:picLocks noChangeAspect="1"/>
          </p:cNvPicPr>
          <p:nvPr/>
        </p:nvPicPr>
        <p:blipFill>
          <a:blip r:embed="rId4"/>
          <a:stretch>
            <a:fillRect/>
          </a:stretch>
        </p:blipFill>
        <p:spPr>
          <a:xfrm>
            <a:off x="7865580" y="2473963"/>
            <a:ext cx="4060976" cy="3097504"/>
          </a:xfrm>
          <a:prstGeom prst="rect">
            <a:avLst/>
          </a:prstGeom>
        </p:spPr>
      </p:pic>
      <p:pic>
        <p:nvPicPr>
          <p:cNvPr id="7" name="Immagine 6">
            <a:extLst>
              <a:ext uri="{FF2B5EF4-FFF2-40B4-BE49-F238E27FC236}">
                <a16:creationId xmlns:a16="http://schemas.microsoft.com/office/drawing/2014/main" id="{D9E83A94-FE3A-AB28-1F5F-537693EC2823}"/>
              </a:ext>
            </a:extLst>
          </p:cNvPr>
          <p:cNvPicPr>
            <a:picLocks noChangeAspect="1"/>
          </p:cNvPicPr>
          <p:nvPr/>
        </p:nvPicPr>
        <p:blipFill>
          <a:blip r:embed="rId5"/>
          <a:stretch>
            <a:fillRect/>
          </a:stretch>
        </p:blipFill>
        <p:spPr>
          <a:xfrm>
            <a:off x="7844689" y="1119344"/>
            <a:ext cx="3861431" cy="1331041"/>
          </a:xfrm>
          <a:prstGeom prst="rect">
            <a:avLst/>
          </a:prstGeom>
        </p:spPr>
      </p:pic>
      <p:pic>
        <p:nvPicPr>
          <p:cNvPr id="8" name="Immagine 7">
            <a:extLst>
              <a:ext uri="{FF2B5EF4-FFF2-40B4-BE49-F238E27FC236}">
                <a16:creationId xmlns:a16="http://schemas.microsoft.com/office/drawing/2014/main" id="{37D17D3F-7A4B-6F87-1159-5362878DB51D}"/>
              </a:ext>
            </a:extLst>
          </p:cNvPr>
          <p:cNvPicPr>
            <a:picLocks noChangeAspect="1"/>
          </p:cNvPicPr>
          <p:nvPr/>
        </p:nvPicPr>
        <p:blipFill>
          <a:blip r:embed="rId6"/>
          <a:stretch>
            <a:fillRect/>
          </a:stretch>
        </p:blipFill>
        <p:spPr>
          <a:xfrm>
            <a:off x="438509" y="1016516"/>
            <a:ext cx="4312809" cy="2676915"/>
          </a:xfrm>
          <a:prstGeom prst="rect">
            <a:avLst/>
          </a:prstGeom>
        </p:spPr>
      </p:pic>
      <p:pic>
        <p:nvPicPr>
          <p:cNvPr id="9" name="Immagine 8">
            <a:extLst>
              <a:ext uri="{FF2B5EF4-FFF2-40B4-BE49-F238E27FC236}">
                <a16:creationId xmlns:a16="http://schemas.microsoft.com/office/drawing/2014/main" id="{87C302F9-0E53-FBBB-7993-C14F7A2BDF04}"/>
              </a:ext>
            </a:extLst>
          </p:cNvPr>
          <p:cNvPicPr>
            <a:picLocks noChangeAspect="1"/>
          </p:cNvPicPr>
          <p:nvPr/>
        </p:nvPicPr>
        <p:blipFill>
          <a:blip r:embed="rId7"/>
          <a:stretch>
            <a:fillRect/>
          </a:stretch>
        </p:blipFill>
        <p:spPr>
          <a:xfrm>
            <a:off x="445072" y="3757234"/>
            <a:ext cx="4015937" cy="1879989"/>
          </a:xfrm>
          <a:prstGeom prst="rect">
            <a:avLst/>
          </a:prstGeom>
        </p:spPr>
      </p:pic>
      <p:grpSp>
        <p:nvGrpSpPr>
          <p:cNvPr id="10" name="Gruppo 9">
            <a:extLst>
              <a:ext uri="{FF2B5EF4-FFF2-40B4-BE49-F238E27FC236}">
                <a16:creationId xmlns:a16="http://schemas.microsoft.com/office/drawing/2014/main" id="{A9C79C7A-0F9F-A656-CB6A-E58F0A54198F}"/>
              </a:ext>
            </a:extLst>
          </p:cNvPr>
          <p:cNvGrpSpPr/>
          <p:nvPr/>
        </p:nvGrpSpPr>
        <p:grpSpPr>
          <a:xfrm>
            <a:off x="438509" y="5640632"/>
            <a:ext cx="3806964" cy="409882"/>
            <a:chOff x="16" y="4285208"/>
            <a:chExt cx="3806964" cy="965414"/>
          </a:xfrm>
        </p:grpSpPr>
        <p:sp>
          <p:nvSpPr>
            <p:cNvPr id="17" name="Freccia a pentagono 16">
              <a:extLst>
                <a:ext uri="{FF2B5EF4-FFF2-40B4-BE49-F238E27FC236}">
                  <a16:creationId xmlns:a16="http://schemas.microsoft.com/office/drawing/2014/main" id="{F019BAEA-6A19-AD13-22FA-57F9F2B109B6}"/>
                </a:ext>
              </a:extLst>
            </p:cNvPr>
            <p:cNvSpPr/>
            <p:nvPr/>
          </p:nvSpPr>
          <p:spPr>
            <a:xfrm>
              <a:off x="16" y="4285208"/>
              <a:ext cx="3806964" cy="965414"/>
            </a:xfrm>
            <a:prstGeom prst="homePlate">
              <a:avLst>
                <a:gd name="adj" fmla="val 25000"/>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it-IT"/>
            </a:p>
          </p:txBody>
        </p:sp>
        <p:sp>
          <p:nvSpPr>
            <p:cNvPr id="18" name="Freccia a pentagono 4">
              <a:extLst>
                <a:ext uri="{FF2B5EF4-FFF2-40B4-BE49-F238E27FC236}">
                  <a16:creationId xmlns:a16="http://schemas.microsoft.com/office/drawing/2014/main" id="{F9291FBD-AA1F-DE47-D797-CB1517088250}"/>
                </a:ext>
              </a:extLst>
            </p:cNvPr>
            <p:cNvSpPr txBox="1"/>
            <p:nvPr/>
          </p:nvSpPr>
          <p:spPr>
            <a:xfrm>
              <a:off x="16" y="4285208"/>
              <a:ext cx="3686287" cy="965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254000" rIns="127000" bIns="254000" numCol="1" spcCol="1270" rtlCol="0" anchor="ctr" anchorCtr="0">
              <a:noAutofit/>
            </a:bodyPr>
            <a:lstStyle/>
            <a:p>
              <a:pPr marL="0" lvl="0" indent="0" algn="ctr" defTabSz="889000" rtl="0">
                <a:lnSpc>
                  <a:spcPct val="90000"/>
                </a:lnSpc>
                <a:spcBef>
                  <a:spcPct val="0"/>
                </a:spcBef>
                <a:spcAft>
                  <a:spcPct val="35000"/>
                </a:spcAft>
                <a:buNone/>
              </a:pPr>
              <a:r>
                <a:rPr lang="it-IT" sz="2000" b="1" kern="1200" noProof="0" dirty="0">
                  <a:effectLst/>
                  <a:latin typeface="Arial" panose="020B0604020202020204" pitchFamily="34" charset="0"/>
                  <a:cs typeface="Arial" panose="020B0604020202020204" pitchFamily="34" charset="0"/>
                </a:rPr>
                <a:t>INGAGGIO</a:t>
              </a:r>
            </a:p>
          </p:txBody>
        </p:sp>
      </p:grpSp>
      <p:grpSp>
        <p:nvGrpSpPr>
          <p:cNvPr id="11" name="Gruppo 10">
            <a:extLst>
              <a:ext uri="{FF2B5EF4-FFF2-40B4-BE49-F238E27FC236}">
                <a16:creationId xmlns:a16="http://schemas.microsoft.com/office/drawing/2014/main" id="{199395CC-81FE-5A7F-FF5D-A38DFD896E9F}"/>
              </a:ext>
            </a:extLst>
          </p:cNvPr>
          <p:cNvGrpSpPr/>
          <p:nvPr/>
        </p:nvGrpSpPr>
        <p:grpSpPr>
          <a:xfrm>
            <a:off x="4192518" y="5606241"/>
            <a:ext cx="3806964" cy="432640"/>
            <a:chOff x="3793266" y="4302315"/>
            <a:chExt cx="3806964" cy="1049348"/>
          </a:xfrm>
        </p:grpSpPr>
        <p:sp>
          <p:nvSpPr>
            <p:cNvPr id="15" name="Freccia a gallone 14">
              <a:extLst>
                <a:ext uri="{FF2B5EF4-FFF2-40B4-BE49-F238E27FC236}">
                  <a16:creationId xmlns:a16="http://schemas.microsoft.com/office/drawing/2014/main" id="{B67316C4-6385-9AC4-5E44-5FDFC4B8A34D}"/>
                </a:ext>
              </a:extLst>
            </p:cNvPr>
            <p:cNvSpPr/>
            <p:nvPr/>
          </p:nvSpPr>
          <p:spPr>
            <a:xfrm>
              <a:off x="3793266" y="4386249"/>
              <a:ext cx="3806964" cy="965414"/>
            </a:xfrm>
            <a:prstGeom prst="chevron">
              <a:avLst>
                <a:gd name="adj" fmla="val 25000"/>
              </a:avLst>
            </a:prstGeom>
          </p:spPr>
          <p:style>
            <a:lnRef idx="2">
              <a:schemeClr val="accent1">
                <a:shade val="80000"/>
                <a:hueOff val="153123"/>
                <a:satOff val="-2196"/>
                <a:lumOff val="12807"/>
                <a:alphaOff val="0"/>
              </a:schemeClr>
            </a:lnRef>
            <a:fillRef idx="1">
              <a:schemeClr val="accent1">
                <a:shade val="80000"/>
                <a:hueOff val="153123"/>
                <a:satOff val="-2196"/>
                <a:lumOff val="12807"/>
                <a:alphaOff val="0"/>
              </a:schemeClr>
            </a:fillRef>
            <a:effectRef idx="0">
              <a:schemeClr val="accent1">
                <a:shade val="80000"/>
                <a:hueOff val="153123"/>
                <a:satOff val="-2196"/>
                <a:lumOff val="12807"/>
                <a:alphaOff val="0"/>
              </a:schemeClr>
            </a:effectRef>
            <a:fontRef idx="minor">
              <a:schemeClr val="lt1"/>
            </a:fontRef>
          </p:style>
          <p:txBody>
            <a:bodyPr/>
            <a:lstStyle/>
            <a:p>
              <a:endParaRPr lang="it-IT"/>
            </a:p>
          </p:txBody>
        </p:sp>
        <p:sp>
          <p:nvSpPr>
            <p:cNvPr id="16" name="Freccia a gallone 6">
              <a:extLst>
                <a:ext uri="{FF2B5EF4-FFF2-40B4-BE49-F238E27FC236}">
                  <a16:creationId xmlns:a16="http://schemas.microsoft.com/office/drawing/2014/main" id="{7DCAD7CA-180E-1C09-92B5-B522AEB424FC}"/>
                </a:ext>
              </a:extLst>
            </p:cNvPr>
            <p:cNvSpPr txBox="1"/>
            <p:nvPr/>
          </p:nvSpPr>
          <p:spPr>
            <a:xfrm>
              <a:off x="3938923" y="4302315"/>
              <a:ext cx="3324257" cy="965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254000" rIns="127000" bIns="254000" numCol="1" spcCol="1270" rtlCol="0" anchor="ctr" anchorCtr="0">
              <a:noAutofit/>
            </a:bodyPr>
            <a:lstStyle/>
            <a:p>
              <a:pPr marL="0" lvl="0" indent="0" algn="ctr" defTabSz="889000" rtl="0">
                <a:lnSpc>
                  <a:spcPct val="90000"/>
                </a:lnSpc>
                <a:spcBef>
                  <a:spcPct val="0"/>
                </a:spcBef>
                <a:spcAft>
                  <a:spcPct val="35000"/>
                </a:spcAft>
                <a:buNone/>
              </a:pPr>
              <a:r>
                <a:rPr lang="it-IT" sz="2000" b="1" kern="1200" noProof="0">
                  <a:effectLst/>
                  <a:latin typeface="Arial" panose="020B0604020202020204" pitchFamily="34" charset="0"/>
                  <a:cs typeface="Arial" panose="020B0604020202020204" pitchFamily="34" charset="0"/>
                </a:rPr>
                <a:t>DIAGNOSI</a:t>
              </a:r>
            </a:p>
          </p:txBody>
        </p:sp>
      </p:grpSp>
      <p:grpSp>
        <p:nvGrpSpPr>
          <p:cNvPr id="12" name="Gruppo 11">
            <a:extLst>
              <a:ext uri="{FF2B5EF4-FFF2-40B4-BE49-F238E27FC236}">
                <a16:creationId xmlns:a16="http://schemas.microsoft.com/office/drawing/2014/main" id="{02C9DB69-F281-4B71-71C7-C48C6FE48D7E}"/>
              </a:ext>
            </a:extLst>
          </p:cNvPr>
          <p:cNvGrpSpPr/>
          <p:nvPr/>
        </p:nvGrpSpPr>
        <p:grpSpPr>
          <a:xfrm>
            <a:off x="8067204" y="5640846"/>
            <a:ext cx="3806964" cy="409883"/>
            <a:chOff x="7631678" y="4391152"/>
            <a:chExt cx="3806964" cy="965414"/>
          </a:xfrm>
        </p:grpSpPr>
        <p:sp>
          <p:nvSpPr>
            <p:cNvPr id="13" name="Freccia a gallone 12">
              <a:extLst>
                <a:ext uri="{FF2B5EF4-FFF2-40B4-BE49-F238E27FC236}">
                  <a16:creationId xmlns:a16="http://schemas.microsoft.com/office/drawing/2014/main" id="{43A3FA08-2497-1EB2-DD16-D541D4A80136}"/>
                </a:ext>
              </a:extLst>
            </p:cNvPr>
            <p:cNvSpPr/>
            <p:nvPr/>
          </p:nvSpPr>
          <p:spPr>
            <a:xfrm>
              <a:off x="7631678" y="4391152"/>
              <a:ext cx="3806964" cy="965414"/>
            </a:xfrm>
            <a:prstGeom prst="chevron">
              <a:avLst>
                <a:gd name="adj" fmla="val 25000"/>
              </a:avLst>
            </a:prstGeom>
          </p:spPr>
          <p:style>
            <a:lnRef idx="2">
              <a:schemeClr val="accent1">
                <a:shade val="80000"/>
                <a:hueOff val="306246"/>
                <a:satOff val="-4392"/>
                <a:lumOff val="25615"/>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a:lstStyle/>
            <a:p>
              <a:endParaRPr lang="it-IT"/>
            </a:p>
          </p:txBody>
        </p:sp>
        <p:sp>
          <p:nvSpPr>
            <p:cNvPr id="14" name="Freccia a gallone 8">
              <a:extLst>
                <a:ext uri="{FF2B5EF4-FFF2-40B4-BE49-F238E27FC236}">
                  <a16:creationId xmlns:a16="http://schemas.microsoft.com/office/drawing/2014/main" id="{91C7D40D-5868-AA17-EBC5-242407CBAD48}"/>
                </a:ext>
              </a:extLst>
            </p:cNvPr>
            <p:cNvSpPr txBox="1"/>
            <p:nvPr/>
          </p:nvSpPr>
          <p:spPr>
            <a:xfrm>
              <a:off x="7641266" y="4673692"/>
              <a:ext cx="3324257" cy="376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254000" rIns="127000" bIns="254000" numCol="1" spcCol="1270" rtlCol="0" anchor="ctr" anchorCtr="0">
              <a:noAutofit/>
            </a:bodyPr>
            <a:lstStyle/>
            <a:p>
              <a:pPr marL="0" lvl="0" indent="0" algn="ctr" defTabSz="889000" rtl="0">
                <a:lnSpc>
                  <a:spcPct val="90000"/>
                </a:lnSpc>
                <a:spcBef>
                  <a:spcPct val="0"/>
                </a:spcBef>
                <a:spcAft>
                  <a:spcPct val="35000"/>
                </a:spcAft>
                <a:buNone/>
              </a:pPr>
              <a:r>
                <a:rPr lang="it-IT" sz="2000" b="1" kern="1200" noProof="0">
                  <a:effectLst/>
                  <a:latin typeface="Arial" panose="020B0604020202020204" pitchFamily="34" charset="0"/>
                  <a:cs typeface="Arial" panose="020B0604020202020204" pitchFamily="34" charset="0"/>
                </a:rPr>
                <a:t>ORIENTAMENTO</a:t>
              </a:r>
            </a:p>
          </p:txBody>
        </p:sp>
      </p:grpSp>
      <p:sp>
        <p:nvSpPr>
          <p:cNvPr id="19" name="Freccia a pentagono 18">
            <a:extLst>
              <a:ext uri="{FF2B5EF4-FFF2-40B4-BE49-F238E27FC236}">
                <a16:creationId xmlns:a16="http://schemas.microsoft.com/office/drawing/2014/main" id="{0B41CBB4-BAC8-1506-9402-5B74EBB66408}"/>
              </a:ext>
            </a:extLst>
          </p:cNvPr>
          <p:cNvSpPr/>
          <p:nvPr/>
        </p:nvSpPr>
        <p:spPr>
          <a:xfrm>
            <a:off x="1748146" y="6163467"/>
            <a:ext cx="9372600" cy="409881"/>
          </a:xfrm>
          <a:prstGeom prst="homePlate">
            <a:avLst>
              <a:gd name="adj" fmla="val 42096"/>
            </a:avLst>
          </a:prstGeom>
          <a:solidFill>
            <a:schemeClr val="accent1">
              <a:lumMod val="75000"/>
            </a:schemeClr>
          </a:solidFill>
          <a:ln w="19050">
            <a:solidFill>
              <a:srgbClr val="C3091E"/>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algn="ctr" defTabSz="914377"/>
            <a:r>
              <a:rPr lang="it-IT" sz="2400" b="1">
                <a:solidFill>
                  <a:prstClr val="white"/>
                </a:solidFill>
                <a:latin typeface="Arial" panose="020B0604020202020204" pitchFamily="34" charset="0"/>
                <a:cs typeface="Arial" panose="020B0604020202020204" pitchFamily="34" charset="0"/>
              </a:rPr>
              <a:t>GOVERNANCE E PROCESSI DI SUPPORTO</a:t>
            </a:r>
          </a:p>
          <a:p>
            <a:pPr algn="ctr" defTabSz="914377"/>
            <a:endParaRPr lang="it-IT" sz="24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257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asellaDiTesto 47">
            <a:extLst>
              <a:ext uri="{FF2B5EF4-FFF2-40B4-BE49-F238E27FC236}">
                <a16:creationId xmlns:a16="http://schemas.microsoft.com/office/drawing/2014/main" id="{7F01735A-FA96-2B50-FD60-C8DA86AD6B3F}"/>
              </a:ext>
            </a:extLst>
          </p:cNvPr>
          <p:cNvSpPr txBox="1"/>
          <p:nvPr/>
        </p:nvSpPr>
        <p:spPr>
          <a:xfrm>
            <a:off x="931461" y="204701"/>
            <a:ext cx="10490226" cy="523220"/>
          </a:xfrm>
          <a:prstGeom prst="rect">
            <a:avLst/>
          </a:prstGeom>
          <a:noFill/>
        </p:spPr>
        <p:txBody>
          <a:bodyPr wrap="square" rtlCol="0">
            <a:spAutoFit/>
          </a:bodyPr>
          <a:lstStyle/>
          <a:p>
            <a:pPr algn="ctr"/>
            <a:r>
              <a:rPr lang="it-IT" sz="2800" b="1" dirty="0">
                <a:solidFill>
                  <a:schemeClr val="bg1"/>
                </a:solidFill>
                <a:latin typeface="Calibri" panose="020F0502020204030204" pitchFamily="34" charset="0"/>
                <a:cs typeface="Calibri" panose="020F0502020204030204" pitchFamily="34" charset="0"/>
              </a:rPr>
              <a:t>PIANO STRATEGICO E GRUPPI DI LAVORO </a:t>
            </a:r>
          </a:p>
        </p:txBody>
      </p:sp>
      <p:sp>
        <p:nvSpPr>
          <p:cNvPr id="4" name="Rettangolo con angoli arrotondati sullo stesso lato 31">
            <a:extLst>
              <a:ext uri="{FF2B5EF4-FFF2-40B4-BE49-F238E27FC236}">
                <a16:creationId xmlns:a16="http://schemas.microsoft.com/office/drawing/2014/main" id="{331667F3-50EB-017B-7C1C-335DE17F3B55}"/>
              </a:ext>
            </a:extLst>
          </p:cNvPr>
          <p:cNvSpPr/>
          <p:nvPr/>
        </p:nvSpPr>
        <p:spPr>
          <a:xfrm rot="5400000">
            <a:off x="4492750" y="-4253377"/>
            <a:ext cx="615697"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FC311353-AB47-5E94-AC73-67FA3A88C870}"/>
              </a:ext>
            </a:extLst>
          </p:cNvPr>
          <p:cNvSpPr txBox="1"/>
          <p:nvPr/>
        </p:nvSpPr>
        <p:spPr>
          <a:xfrm>
            <a:off x="380998" y="294527"/>
            <a:ext cx="872954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a:t>
            </a:r>
            <a:r>
              <a:rPr lang="it-IT" sz="2400" b="1" dirty="0">
                <a:solidFill>
                  <a:prstClr val="white"/>
                </a:solidFill>
                <a:latin typeface="Arial" panose="020B0604020202020204" pitchFamily="34" charset="0"/>
                <a:cs typeface="Arial" panose="020B0604020202020204" pitchFamily="34" charset="0"/>
              </a:rPr>
              <a:t>ASSESSMENT</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68D21482-BF9E-6D31-0BD8-C43B2C53501E}"/>
              </a:ext>
            </a:extLst>
          </p:cNvPr>
          <p:cNvSpPr txBox="1"/>
          <p:nvPr/>
        </p:nvSpPr>
        <p:spPr>
          <a:xfrm>
            <a:off x="203200" y="910225"/>
            <a:ext cx="11798300" cy="5278368"/>
          </a:xfrm>
          <a:prstGeom prst="rect">
            <a:avLst/>
          </a:prstGeom>
          <a:noFill/>
        </p:spPr>
        <p:txBody>
          <a:bodyPr wrap="square" rtlCol="0">
            <a:spAutoFit/>
          </a:bodyPr>
          <a:lstStyle/>
          <a:p>
            <a:r>
              <a:rPr lang="it-IT" sz="2000" b="1">
                <a:solidFill>
                  <a:schemeClr val="tx2"/>
                </a:solidFill>
              </a:rPr>
              <a:t>1. TEST 4.0:</a:t>
            </a:r>
          </a:p>
          <a:p>
            <a:pPr marL="742950" lvl="1" indent="-285750">
              <a:buFont typeface="Wingdings" panose="05000000000000000000" pitchFamily="2" charset="2"/>
              <a:buChar char="Ø"/>
            </a:pPr>
            <a:r>
              <a:rPr lang="it-IT">
                <a:solidFill>
                  <a:schemeClr val="tx2"/>
                </a:solidFill>
                <a:cs typeface="Times New Roman" panose="02020603050405020304" pitchFamily="18" charset="0"/>
              </a:rPr>
              <a:t>Formalizzare workflow in forma di Linee guida</a:t>
            </a:r>
          </a:p>
          <a:p>
            <a:pPr marL="742950" lvl="1" indent="-285750">
              <a:buFont typeface="Wingdings" panose="05000000000000000000" pitchFamily="2" charset="2"/>
              <a:buChar char="Ø"/>
            </a:pPr>
            <a:r>
              <a:rPr lang="it-IT">
                <a:solidFill>
                  <a:schemeClr val="tx2"/>
                </a:solidFill>
                <a:cs typeface="Times New Roman" panose="02020603050405020304" pitchFamily="18" charset="0"/>
              </a:rPr>
              <a:t>Definizione modelli per elaborare dati per: benchmark individuali (vs popolazione, vs </a:t>
            </a:r>
            <a:r>
              <a:rPr lang="it-IT" err="1">
                <a:solidFill>
                  <a:schemeClr val="tx2"/>
                </a:solidFill>
                <a:cs typeface="Times New Roman" panose="02020603050405020304" pitchFamily="18" charset="0"/>
              </a:rPr>
              <a:t>champions</a:t>
            </a:r>
            <a:r>
              <a:rPr lang="it-IT">
                <a:solidFill>
                  <a:schemeClr val="tx2"/>
                </a:solidFill>
                <a:cs typeface="Times New Roman" panose="02020603050405020304" pitchFamily="18" charset="0"/>
              </a:rPr>
              <a:t>) e reportistica rete</a:t>
            </a:r>
          </a:p>
          <a:p>
            <a:pPr marL="742950" lvl="1" indent="-285750">
              <a:buFont typeface="Wingdings" panose="05000000000000000000" pitchFamily="2" charset="2"/>
              <a:buChar char="Ø"/>
            </a:pPr>
            <a:r>
              <a:rPr lang="it-IT">
                <a:solidFill>
                  <a:schemeClr val="tx2"/>
                </a:solidFill>
                <a:cs typeface="Times New Roman" panose="02020603050405020304" pitchFamily="18" charset="0"/>
              </a:rPr>
              <a:t>Definire  modalità «</a:t>
            </a:r>
            <a:r>
              <a:rPr lang="it-IT" err="1">
                <a:solidFill>
                  <a:schemeClr val="tx2"/>
                </a:solidFill>
                <a:cs typeface="Times New Roman" panose="02020603050405020304" pitchFamily="18" charset="0"/>
              </a:rPr>
              <a:t>wave</a:t>
            </a:r>
            <a:r>
              <a:rPr lang="it-IT">
                <a:solidFill>
                  <a:schemeClr val="tx2"/>
                </a:solidFill>
                <a:cs typeface="Times New Roman" panose="02020603050405020304" pitchFamily="18" charset="0"/>
              </a:rPr>
              <a:t> 2» (= ripetizione del test)</a:t>
            </a:r>
            <a:endParaRPr lang="it-IT" sz="2000" b="1">
              <a:solidFill>
                <a:schemeClr val="tx2"/>
              </a:solidFill>
            </a:endParaRPr>
          </a:p>
          <a:p>
            <a:pPr indent="-265113"/>
            <a:r>
              <a:rPr lang="it-IT" sz="2000" b="1">
                <a:solidFill>
                  <a:schemeClr val="tx2"/>
                </a:solidFill>
              </a:rPr>
              <a:t>2. SVILUPPO TOOL SU CYBERSECURITY UNICO E CONDIVISO</a:t>
            </a:r>
          </a:p>
          <a:p>
            <a:pPr marL="800100" lvl="1" indent="-342900" algn="just">
              <a:spcAft>
                <a:spcPts val="600"/>
              </a:spcAft>
              <a:buFont typeface="Wingdings" panose="05000000000000000000" pitchFamily="2" charset="2"/>
              <a:buChar char="Ø"/>
            </a:pPr>
            <a:r>
              <a:rPr lang="it-IT">
                <a:solidFill>
                  <a:schemeClr val="tx2"/>
                </a:solidFill>
                <a:cs typeface="Times New Roman" panose="02020603050405020304" pitchFamily="18" charset="0"/>
              </a:rPr>
              <a:t>Confronto dei diversi strumenti esistenti e già utilizzati da alcuni DIH: Cyber4.0,  START4.0, Assolombarda, Fondirigenti, CINI, Survey Generali</a:t>
            </a:r>
          </a:p>
          <a:p>
            <a:pPr marL="800100" lvl="1" indent="-342900" algn="just">
              <a:spcAft>
                <a:spcPts val="600"/>
              </a:spcAft>
              <a:buFont typeface="Wingdings" panose="05000000000000000000" pitchFamily="2" charset="2"/>
              <a:buChar char="Ø"/>
            </a:pPr>
            <a:r>
              <a:rPr lang="it-IT">
                <a:solidFill>
                  <a:schemeClr val="tx2"/>
                </a:solidFill>
                <a:cs typeface="Times New Roman" panose="02020603050405020304" pitchFamily="18" charset="0"/>
              </a:rPr>
              <a:t>Realizzazione piattaforma analoga a quella usata per il Test 4.0</a:t>
            </a:r>
          </a:p>
          <a:p>
            <a:pPr marL="800100" lvl="1" indent="-342900" algn="just">
              <a:spcAft>
                <a:spcPts val="600"/>
              </a:spcAft>
              <a:buFont typeface="Wingdings" panose="05000000000000000000" pitchFamily="2" charset="2"/>
              <a:buChar char="Ø"/>
            </a:pPr>
            <a:r>
              <a:rPr lang="it-IT">
                <a:solidFill>
                  <a:schemeClr val="tx2"/>
                </a:solidFill>
                <a:cs typeface="Times New Roman" panose="02020603050405020304" pitchFamily="18" charset="0"/>
              </a:rPr>
              <a:t>Organizzazione percorsi di formazione sulla Cyber security per i DIH  funzionari interni e manager/consulenti della rete DIH)</a:t>
            </a:r>
            <a:endParaRPr lang="it-IT" sz="2000" b="1">
              <a:solidFill>
                <a:schemeClr val="tx2"/>
              </a:solidFill>
            </a:endParaRPr>
          </a:p>
          <a:p>
            <a:r>
              <a:rPr lang="it-IT" sz="2000" b="1">
                <a:solidFill>
                  <a:schemeClr val="tx2"/>
                </a:solidFill>
              </a:rPr>
              <a:t>3. SVILUPPO TOOL SU SOSTENIBILITÀ</a:t>
            </a:r>
          </a:p>
          <a:p>
            <a:pPr marL="800100" lvl="1" indent="-342900" algn="just">
              <a:spcAft>
                <a:spcPts val="600"/>
              </a:spcAft>
              <a:buFont typeface="Wingdings" panose="05000000000000000000" pitchFamily="2" charset="2"/>
              <a:buChar char="Ø"/>
            </a:pPr>
            <a:r>
              <a:rPr lang="it-IT">
                <a:solidFill>
                  <a:schemeClr val="tx2"/>
                </a:solidFill>
                <a:cs typeface="Times New Roman" panose="02020603050405020304" pitchFamily="18" charset="0"/>
              </a:rPr>
              <a:t>Condividere buone prassi </a:t>
            </a:r>
          </a:p>
          <a:p>
            <a:pPr marL="800100" lvl="1" indent="-342900" algn="just">
              <a:spcAft>
                <a:spcPts val="600"/>
              </a:spcAft>
              <a:buFont typeface="Wingdings" panose="05000000000000000000" pitchFamily="2" charset="2"/>
              <a:buChar char="Ø"/>
            </a:pPr>
            <a:r>
              <a:rPr lang="it-IT">
                <a:solidFill>
                  <a:schemeClr val="tx2"/>
                </a:solidFill>
                <a:cs typeface="Times New Roman" panose="02020603050405020304" pitchFamily="18" charset="0"/>
              </a:rPr>
              <a:t>Costituire GDL per esaminare le varie opzioni (ISPRA,  Global Compact e IMP3rove,  …) e monitorare evoluzioni per proporre un approccio unificato</a:t>
            </a:r>
          </a:p>
          <a:p>
            <a:r>
              <a:rPr lang="it-IT" b="1">
                <a:solidFill>
                  <a:schemeClr val="tx2"/>
                </a:solidFill>
              </a:rPr>
              <a:t>4. TOOL FILIERA</a:t>
            </a:r>
          </a:p>
          <a:p>
            <a:pPr marL="712788" indent="-285750">
              <a:buFont typeface="Wingdings" panose="05000000000000000000" pitchFamily="2" charset="2"/>
              <a:buChar char="Ø"/>
            </a:pPr>
            <a:r>
              <a:rPr lang="it-IT">
                <a:solidFill>
                  <a:schemeClr val="tx2"/>
                </a:solidFill>
                <a:cs typeface="Times New Roman" panose="02020603050405020304" pitchFamily="18" charset="0"/>
              </a:rPr>
              <a:t>Realizzazione piattaforma analoga a quella usata per il Test 4.0</a:t>
            </a:r>
          </a:p>
        </p:txBody>
      </p:sp>
    </p:spTree>
    <p:extLst>
      <p:ext uri="{BB962C8B-B14F-4D97-AF65-F5344CB8AC3E}">
        <p14:creationId xmlns:p14="http://schemas.microsoft.com/office/powerpoint/2010/main" val="1337536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733AF7-85B3-4347-A47A-EDABC4FDD3CA}"/>
              </a:ext>
            </a:extLst>
          </p:cNvPr>
          <p:cNvSpPr>
            <a:spLocks noGrp="1"/>
          </p:cNvSpPr>
          <p:nvPr>
            <p:ph type="sldNum" sz="quarter" idx="12"/>
          </p:nvPr>
        </p:nvSpPr>
        <p:spPr>
          <a:xfrm>
            <a:off x="7794171"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96B3A9-4B4F-4A7A-A548-AD79CD92F350}" type="slidenum">
              <a:rPr lang="it-IT" smtClean="0"/>
              <a:pPr/>
              <a:t>14</a:t>
            </a:fld>
            <a:endParaRPr lang="it-IT" dirty="0"/>
          </a:p>
        </p:txBody>
      </p:sp>
      <p:sp>
        <p:nvSpPr>
          <p:cNvPr id="7" name="CasellaDiTesto 6">
            <a:extLst>
              <a:ext uri="{FF2B5EF4-FFF2-40B4-BE49-F238E27FC236}">
                <a16:creationId xmlns:a16="http://schemas.microsoft.com/office/drawing/2014/main" id="{0792F44C-30C7-A211-4870-F76AE06D1123}"/>
              </a:ext>
            </a:extLst>
          </p:cNvPr>
          <p:cNvSpPr txBox="1"/>
          <p:nvPr/>
        </p:nvSpPr>
        <p:spPr>
          <a:xfrm>
            <a:off x="969225" y="215114"/>
            <a:ext cx="9489270" cy="523220"/>
          </a:xfrm>
          <a:prstGeom prst="rect">
            <a:avLst/>
          </a:prstGeom>
          <a:noFill/>
        </p:spPr>
        <p:txBody>
          <a:bodyPr wrap="square" rtlCol="0">
            <a:spAutoFit/>
          </a:bodyPr>
          <a:lstStyle/>
          <a:p>
            <a:pPr>
              <a:spcAft>
                <a:spcPts val="600"/>
              </a:spcAft>
            </a:pPr>
            <a:r>
              <a:rPr lang="it-IT" sz="2800" b="1" cap="all"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FOLLOW UP</a:t>
            </a:r>
          </a:p>
        </p:txBody>
      </p:sp>
      <p:graphicFrame>
        <p:nvGraphicFramePr>
          <p:cNvPr id="3" name="Diagramma 2">
            <a:extLst>
              <a:ext uri="{FF2B5EF4-FFF2-40B4-BE49-F238E27FC236}">
                <a16:creationId xmlns:a16="http://schemas.microsoft.com/office/drawing/2014/main" id="{75FB7B4C-DC78-8464-50AD-D75EF775FE08}"/>
              </a:ext>
            </a:extLst>
          </p:cNvPr>
          <p:cNvGraphicFramePr/>
          <p:nvPr/>
        </p:nvGraphicFramePr>
        <p:xfrm>
          <a:off x="294306" y="1465415"/>
          <a:ext cx="11360137" cy="1462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8F0D656F-6F00-88EF-1023-8C184EB33B0A}"/>
              </a:ext>
            </a:extLst>
          </p:cNvPr>
          <p:cNvSpPr/>
          <p:nvPr/>
        </p:nvSpPr>
        <p:spPr>
          <a:xfrm>
            <a:off x="294306" y="3011648"/>
            <a:ext cx="2378459" cy="3011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Stato della maturità (digitale, cyber, sostenibilità etc.) e indicazioni per iniziare il piano di trasformazione.</a:t>
            </a:r>
          </a:p>
          <a:p>
            <a:pPr algn="ctr"/>
            <a:r>
              <a:rPr lang="it-IT" dirty="0"/>
              <a:t>Punti di forza e di miglioramento aggregati nel caso di report di filiera</a:t>
            </a:r>
          </a:p>
        </p:txBody>
      </p:sp>
      <p:sp>
        <p:nvSpPr>
          <p:cNvPr id="8" name="Rettangolo 7">
            <a:extLst>
              <a:ext uri="{FF2B5EF4-FFF2-40B4-BE49-F238E27FC236}">
                <a16:creationId xmlns:a16="http://schemas.microsoft.com/office/drawing/2014/main" id="{1271CE94-A9D2-2EC5-741D-87EAB677BFCE}"/>
              </a:ext>
            </a:extLst>
          </p:cNvPr>
          <p:cNvSpPr/>
          <p:nvPr/>
        </p:nvSpPr>
        <p:spPr>
          <a:xfrm>
            <a:off x="2865281" y="2992508"/>
            <a:ext cx="3134462" cy="304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Esposizione all’ecosistema dell’innovazione ed individuazione di azioni concrete. Studi di fattibilità e piani esecutivi</a:t>
            </a:r>
          </a:p>
        </p:txBody>
      </p:sp>
      <p:sp>
        <p:nvSpPr>
          <p:cNvPr id="9" name="Rettangolo 8">
            <a:extLst>
              <a:ext uri="{FF2B5EF4-FFF2-40B4-BE49-F238E27FC236}">
                <a16:creationId xmlns:a16="http://schemas.microsoft.com/office/drawing/2014/main" id="{1E9CFF09-9361-4770-657C-2FA76C514B62}"/>
              </a:ext>
            </a:extLst>
          </p:cNvPr>
          <p:cNvSpPr/>
          <p:nvPr/>
        </p:nvSpPr>
        <p:spPr>
          <a:xfrm>
            <a:off x="6192258" y="3022414"/>
            <a:ext cx="2420114" cy="3041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Esecuzione o controllo di progetti</a:t>
            </a:r>
          </a:p>
        </p:txBody>
      </p:sp>
      <p:sp>
        <p:nvSpPr>
          <p:cNvPr id="11" name="Rettangolo 10">
            <a:extLst>
              <a:ext uri="{FF2B5EF4-FFF2-40B4-BE49-F238E27FC236}">
                <a16:creationId xmlns:a16="http://schemas.microsoft.com/office/drawing/2014/main" id="{F7B965C0-19BA-548B-C30D-21A580AEC83A}"/>
              </a:ext>
            </a:extLst>
          </p:cNvPr>
          <p:cNvSpPr/>
          <p:nvPr/>
        </p:nvSpPr>
        <p:spPr>
          <a:xfrm>
            <a:off x="8823039" y="3003258"/>
            <a:ext cx="2287984" cy="302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Misurazione qualitativa e quantitativa delle azioni </a:t>
            </a:r>
            <a:r>
              <a:rPr lang="it-IT" b="1" dirty="0"/>
              <a:t>intraprese</a:t>
            </a:r>
          </a:p>
        </p:txBody>
      </p:sp>
      <p:sp>
        <p:nvSpPr>
          <p:cNvPr id="5" name="CasellaDiTesto 4">
            <a:extLst>
              <a:ext uri="{FF2B5EF4-FFF2-40B4-BE49-F238E27FC236}">
                <a16:creationId xmlns:a16="http://schemas.microsoft.com/office/drawing/2014/main" id="{940F5A1F-52B2-D6A7-E46C-36A7555F67C1}"/>
              </a:ext>
            </a:extLst>
          </p:cNvPr>
          <p:cNvSpPr txBox="1"/>
          <p:nvPr/>
        </p:nvSpPr>
        <p:spPr>
          <a:xfrm>
            <a:off x="1403291" y="1020583"/>
            <a:ext cx="838900" cy="369332"/>
          </a:xfrm>
          <a:prstGeom prst="rect">
            <a:avLst/>
          </a:prstGeom>
          <a:solidFill>
            <a:schemeClr val="accent1">
              <a:lumMod val="20000"/>
              <a:lumOff val="80000"/>
            </a:schemeClr>
          </a:solidFill>
        </p:spPr>
        <p:txBody>
          <a:bodyPr wrap="square" rtlCol="0">
            <a:spAutoFit/>
          </a:bodyPr>
          <a:lstStyle/>
          <a:p>
            <a:pPr algn="ctr"/>
            <a:r>
              <a:rPr lang="it-IT" dirty="0"/>
              <a:t>Fase 1</a:t>
            </a:r>
          </a:p>
        </p:txBody>
      </p:sp>
      <p:sp>
        <p:nvSpPr>
          <p:cNvPr id="10" name="CasellaDiTesto 9">
            <a:extLst>
              <a:ext uri="{FF2B5EF4-FFF2-40B4-BE49-F238E27FC236}">
                <a16:creationId xmlns:a16="http://schemas.microsoft.com/office/drawing/2014/main" id="{20E3C9EB-4616-1D93-1EE1-880279617B8E}"/>
              </a:ext>
            </a:extLst>
          </p:cNvPr>
          <p:cNvSpPr txBox="1"/>
          <p:nvPr/>
        </p:nvSpPr>
        <p:spPr>
          <a:xfrm>
            <a:off x="4434980" y="999067"/>
            <a:ext cx="838900" cy="369332"/>
          </a:xfrm>
          <a:prstGeom prst="rect">
            <a:avLst/>
          </a:prstGeom>
          <a:solidFill>
            <a:schemeClr val="accent1">
              <a:lumMod val="20000"/>
              <a:lumOff val="80000"/>
            </a:schemeClr>
          </a:solidFill>
        </p:spPr>
        <p:txBody>
          <a:bodyPr wrap="square" rtlCol="0">
            <a:spAutoFit/>
          </a:bodyPr>
          <a:lstStyle/>
          <a:p>
            <a:pPr algn="ctr"/>
            <a:r>
              <a:rPr lang="it-IT" dirty="0"/>
              <a:t>Fase 2</a:t>
            </a:r>
          </a:p>
        </p:txBody>
      </p:sp>
      <p:sp>
        <p:nvSpPr>
          <p:cNvPr id="12" name="CasellaDiTesto 11">
            <a:extLst>
              <a:ext uri="{FF2B5EF4-FFF2-40B4-BE49-F238E27FC236}">
                <a16:creationId xmlns:a16="http://schemas.microsoft.com/office/drawing/2014/main" id="{8C36D8DA-4BC7-506C-8D3F-3ABAE3F1D84D}"/>
              </a:ext>
            </a:extLst>
          </p:cNvPr>
          <p:cNvSpPr txBox="1"/>
          <p:nvPr/>
        </p:nvSpPr>
        <p:spPr>
          <a:xfrm>
            <a:off x="7153628" y="1001428"/>
            <a:ext cx="838900" cy="369332"/>
          </a:xfrm>
          <a:prstGeom prst="rect">
            <a:avLst/>
          </a:prstGeom>
          <a:solidFill>
            <a:schemeClr val="accent1">
              <a:lumMod val="20000"/>
              <a:lumOff val="80000"/>
            </a:schemeClr>
          </a:solidFill>
        </p:spPr>
        <p:txBody>
          <a:bodyPr wrap="square" rtlCol="0">
            <a:spAutoFit/>
          </a:bodyPr>
          <a:lstStyle/>
          <a:p>
            <a:pPr algn="ctr"/>
            <a:r>
              <a:rPr lang="it-IT" dirty="0"/>
              <a:t>Fase 3</a:t>
            </a:r>
          </a:p>
        </p:txBody>
      </p:sp>
      <p:sp>
        <p:nvSpPr>
          <p:cNvPr id="15" name="CasellaDiTesto 14">
            <a:extLst>
              <a:ext uri="{FF2B5EF4-FFF2-40B4-BE49-F238E27FC236}">
                <a16:creationId xmlns:a16="http://schemas.microsoft.com/office/drawing/2014/main" id="{56F33A93-7EB5-3313-2F34-27055C93A2DB}"/>
              </a:ext>
            </a:extLst>
          </p:cNvPr>
          <p:cNvSpPr txBox="1"/>
          <p:nvPr/>
        </p:nvSpPr>
        <p:spPr>
          <a:xfrm>
            <a:off x="9616232" y="1001428"/>
            <a:ext cx="838900" cy="369332"/>
          </a:xfrm>
          <a:prstGeom prst="rect">
            <a:avLst/>
          </a:prstGeom>
          <a:solidFill>
            <a:schemeClr val="accent1">
              <a:lumMod val="20000"/>
              <a:lumOff val="80000"/>
            </a:schemeClr>
          </a:solidFill>
        </p:spPr>
        <p:txBody>
          <a:bodyPr wrap="square" rtlCol="0">
            <a:spAutoFit/>
          </a:bodyPr>
          <a:lstStyle/>
          <a:p>
            <a:pPr algn="ctr"/>
            <a:r>
              <a:rPr lang="it-IT" dirty="0"/>
              <a:t>Fase 4</a:t>
            </a:r>
          </a:p>
        </p:txBody>
      </p:sp>
      <p:sp>
        <p:nvSpPr>
          <p:cNvPr id="18" name="Rettangolo con angoli arrotondati sullo stesso lato 31">
            <a:extLst>
              <a:ext uri="{FF2B5EF4-FFF2-40B4-BE49-F238E27FC236}">
                <a16:creationId xmlns:a16="http://schemas.microsoft.com/office/drawing/2014/main" id="{BFE2CE69-9B23-C411-E0E7-8B880BB3C807}"/>
              </a:ext>
            </a:extLst>
          </p:cNvPr>
          <p:cNvSpPr/>
          <p:nvPr/>
        </p:nvSpPr>
        <p:spPr>
          <a:xfrm rot="5400000">
            <a:off x="4492750" y="-4253377"/>
            <a:ext cx="615697"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CasellaDiTesto 18">
            <a:extLst>
              <a:ext uri="{FF2B5EF4-FFF2-40B4-BE49-F238E27FC236}">
                <a16:creationId xmlns:a16="http://schemas.microsoft.com/office/drawing/2014/main" id="{C178B943-63FD-6792-92A5-C22579D35F3D}"/>
              </a:ext>
            </a:extLst>
          </p:cNvPr>
          <p:cNvSpPr txBox="1"/>
          <p:nvPr/>
        </p:nvSpPr>
        <p:spPr>
          <a:xfrm>
            <a:off x="380998" y="294527"/>
            <a:ext cx="872954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FOLLOW UP</a:t>
            </a:r>
            <a:r>
              <a:rPr lang="it-IT" sz="2400" b="1" dirty="0">
                <a:solidFill>
                  <a:prstClr val="white"/>
                </a:solidFill>
                <a:latin typeface="Arial" panose="020B0604020202020204" pitchFamily="34" charset="0"/>
                <a:cs typeface="Arial" panose="020B0604020202020204" pitchFamily="34" charset="0"/>
              </a:rPr>
              <a:t> </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743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asellaDiTesto 47">
            <a:extLst>
              <a:ext uri="{FF2B5EF4-FFF2-40B4-BE49-F238E27FC236}">
                <a16:creationId xmlns:a16="http://schemas.microsoft.com/office/drawing/2014/main" id="{7F01735A-FA96-2B50-FD60-C8DA86AD6B3F}"/>
              </a:ext>
            </a:extLst>
          </p:cNvPr>
          <p:cNvSpPr txBox="1"/>
          <p:nvPr/>
        </p:nvSpPr>
        <p:spPr>
          <a:xfrm>
            <a:off x="931461" y="204701"/>
            <a:ext cx="10490226" cy="523220"/>
          </a:xfrm>
          <a:prstGeom prst="rect">
            <a:avLst/>
          </a:prstGeom>
          <a:noFill/>
        </p:spPr>
        <p:txBody>
          <a:bodyPr wrap="square" rtlCol="0">
            <a:spAutoFit/>
          </a:bodyPr>
          <a:lstStyle/>
          <a:p>
            <a:pPr algn="ctr"/>
            <a:r>
              <a:rPr lang="it-IT" sz="2800" b="1" dirty="0">
                <a:solidFill>
                  <a:schemeClr val="bg1"/>
                </a:solidFill>
                <a:latin typeface="Calibri" panose="020F0502020204030204" pitchFamily="34" charset="0"/>
                <a:cs typeface="Calibri" panose="020F0502020204030204" pitchFamily="34" charset="0"/>
              </a:rPr>
              <a:t>PIANO STRATEGICO E GRUPPI DI LAVORO </a:t>
            </a:r>
          </a:p>
        </p:txBody>
      </p:sp>
      <p:sp>
        <p:nvSpPr>
          <p:cNvPr id="4" name="Rettangolo con angoli arrotondati sullo stesso lato 31">
            <a:extLst>
              <a:ext uri="{FF2B5EF4-FFF2-40B4-BE49-F238E27FC236}">
                <a16:creationId xmlns:a16="http://schemas.microsoft.com/office/drawing/2014/main" id="{331667F3-50EB-017B-7C1C-335DE17F3B55}"/>
              </a:ext>
            </a:extLst>
          </p:cNvPr>
          <p:cNvSpPr/>
          <p:nvPr/>
        </p:nvSpPr>
        <p:spPr>
          <a:xfrm rot="5400000">
            <a:off x="4492750" y="-4253377"/>
            <a:ext cx="615697"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FC311353-AB47-5E94-AC73-67FA3A88C870}"/>
              </a:ext>
            </a:extLst>
          </p:cNvPr>
          <p:cNvSpPr txBox="1"/>
          <p:nvPr/>
        </p:nvSpPr>
        <p:spPr>
          <a:xfrm>
            <a:off x="380998" y="294527"/>
            <a:ext cx="872954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COMPETENZE: MAPPATURA ECOSISTEMA </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68D21482-BF9E-6D31-0BD8-C43B2C53501E}"/>
              </a:ext>
            </a:extLst>
          </p:cNvPr>
          <p:cNvSpPr txBox="1"/>
          <p:nvPr/>
        </p:nvSpPr>
        <p:spPr>
          <a:xfrm>
            <a:off x="393637" y="1313825"/>
            <a:ext cx="6864202" cy="4708981"/>
          </a:xfrm>
          <a:prstGeom prst="rect">
            <a:avLst/>
          </a:prstGeom>
          <a:noFill/>
        </p:spPr>
        <p:txBody>
          <a:bodyPr wrap="square" rtlCol="0">
            <a:spAutoFit/>
          </a:bodyPr>
          <a:lstStyle/>
          <a:p>
            <a:pPr marL="457200" marR="0" lvl="0" indent="-4572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it-IT" sz="2000" b="1" i="0" u="none" strike="noStrike" kern="1200" cap="none" spc="0" normalizeH="0" baseline="0" noProof="0" dirty="0">
                <a:ln>
                  <a:noFill/>
                </a:ln>
                <a:solidFill>
                  <a:srgbClr val="44546A"/>
                </a:solidFill>
                <a:effectLst/>
                <a:uLnTx/>
                <a:uFillTx/>
                <a:ea typeface="+mn-ea"/>
                <a:cs typeface="+mn-cs"/>
              </a:rPr>
              <a:t>Centri di Competenza</a:t>
            </a:r>
            <a:r>
              <a:rPr kumimoji="0" lang="it-IT" sz="2000" b="0" i="0" u="none" strike="noStrike" kern="1200" cap="none" spc="0" normalizeH="0" baseline="0" noProof="0" dirty="0">
                <a:ln>
                  <a:noFill/>
                </a:ln>
                <a:solidFill>
                  <a:srgbClr val="44546A"/>
                </a:solidFill>
                <a:effectLst/>
                <a:uLnTx/>
                <a:uFillTx/>
                <a:ea typeface="+mn-ea"/>
                <a:cs typeface="+mn-cs"/>
              </a:rPr>
              <a:t>, Centri di ricerca, Cluster tecnologici nazionali, Ecosistemi dell’innovazione, Rete degli EDIH</a:t>
            </a:r>
          </a:p>
          <a:p>
            <a:pPr marL="457200" marR="0" lvl="0" indent="-4572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it-IT" sz="2000" b="0" i="0" u="none" strike="noStrike" kern="1200" cap="none" spc="0" normalizeH="0" baseline="0" noProof="0" dirty="0">
                <a:ln>
                  <a:noFill/>
                </a:ln>
                <a:solidFill>
                  <a:srgbClr val="44546A"/>
                </a:solidFill>
                <a:effectLst/>
                <a:uLnTx/>
                <a:uFillTx/>
                <a:ea typeface="+mn-ea"/>
                <a:cs typeface="+mn-cs"/>
              </a:rPr>
              <a:t>Approfondimento </a:t>
            </a:r>
            <a:r>
              <a:rPr kumimoji="0" lang="it-IT" sz="2000" b="1" i="0" u="none" strike="noStrike" kern="1200" cap="none" spc="0" normalizeH="0" baseline="0" noProof="0" dirty="0">
                <a:ln>
                  <a:noFill/>
                </a:ln>
                <a:solidFill>
                  <a:srgbClr val="44546A"/>
                </a:solidFill>
                <a:effectLst/>
                <a:uLnTx/>
                <a:uFillTx/>
                <a:ea typeface="+mn-ea"/>
                <a:cs typeface="+mn-cs"/>
              </a:rPr>
              <a:t>Centri di Competenza: </a:t>
            </a:r>
            <a:r>
              <a:rPr kumimoji="0" lang="it-IT" sz="2000" b="0" i="0" u="none" strike="noStrike" kern="1200" cap="none" spc="0" normalizeH="0" baseline="0" noProof="0" dirty="0">
                <a:ln>
                  <a:noFill/>
                </a:ln>
                <a:solidFill>
                  <a:srgbClr val="44546A"/>
                </a:solidFill>
                <a:effectLst/>
                <a:uLnTx/>
                <a:uFillTx/>
                <a:ea typeface="+mn-ea"/>
                <a:cs typeface="+mn-cs"/>
              </a:rPr>
              <a:t>descrizione, servizi, specializzazione tecnologica)</a:t>
            </a:r>
          </a:p>
          <a:p>
            <a:pPr marL="457200" marR="0" lvl="0" indent="-4572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it-IT" sz="2000" b="1" i="0" u="none" strike="noStrike" kern="1200" cap="none" spc="0" normalizeH="0" baseline="0" noProof="0" dirty="0">
                <a:ln>
                  <a:noFill/>
                </a:ln>
                <a:solidFill>
                  <a:srgbClr val="44546A"/>
                </a:solidFill>
                <a:effectLst/>
                <a:uLnTx/>
                <a:uFillTx/>
                <a:ea typeface="+mn-ea"/>
                <a:cs typeface="+mn-cs"/>
              </a:rPr>
              <a:t>Mappatura partecipazione DIH </a:t>
            </a:r>
            <a:r>
              <a:rPr kumimoji="0" lang="it-IT" sz="2000" b="0" i="0" u="none" strike="noStrike" kern="1200" cap="none" spc="0" normalizeH="0" baseline="0" noProof="0" dirty="0">
                <a:ln>
                  <a:noFill/>
                </a:ln>
                <a:solidFill>
                  <a:srgbClr val="44546A"/>
                </a:solidFill>
                <a:effectLst/>
                <a:uLnTx/>
                <a:uFillTx/>
                <a:ea typeface="+mn-ea"/>
                <a:cs typeface="+mn-cs"/>
              </a:rPr>
              <a:t>ai Centri Nazionali per la Ricerca, Partenariati Estesi ed Ecosistemi dell’Innovazione</a:t>
            </a:r>
          </a:p>
          <a:p>
            <a:pPr marL="457200" marR="0" lvl="0" indent="-4572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it-IT" sz="2000" b="0" i="0" u="none" strike="noStrike" kern="1200" cap="none" spc="0" normalizeH="0" baseline="0" noProof="0" dirty="0">
                <a:ln>
                  <a:noFill/>
                </a:ln>
                <a:solidFill>
                  <a:srgbClr val="44546A"/>
                </a:solidFill>
                <a:effectLst/>
                <a:uLnTx/>
                <a:uFillTx/>
                <a:ea typeface="+mn-ea"/>
                <a:cs typeface="+mn-cs"/>
              </a:rPr>
              <a:t>Approfondimento </a:t>
            </a:r>
            <a:r>
              <a:rPr lang="it-IT" sz="2000" dirty="0">
                <a:solidFill>
                  <a:srgbClr val="44546A"/>
                </a:solidFill>
              </a:rPr>
              <a:t>su</a:t>
            </a:r>
            <a:r>
              <a:rPr kumimoji="0" lang="it-IT" sz="2000" b="0" i="0" u="none" strike="noStrike" kern="1200" cap="none" spc="0" normalizeH="0" baseline="0" noProof="0" dirty="0">
                <a:ln>
                  <a:noFill/>
                </a:ln>
                <a:solidFill>
                  <a:srgbClr val="44546A"/>
                </a:solidFill>
                <a:effectLst/>
                <a:uLnTx/>
                <a:uFillTx/>
                <a:ea typeface="+mn-ea"/>
                <a:cs typeface="+mn-cs"/>
              </a:rPr>
              <a:t>i Cluster tecnologici nazionali, per creare legami  tra sistema industriale, sistema della ricerca e le istituzioni nazionali e regionali</a:t>
            </a:r>
          </a:p>
          <a:p>
            <a:pPr marL="457200" indent="-457200" algn="just" defTabSz="457200">
              <a:spcAft>
                <a:spcPts val="600"/>
              </a:spcAft>
              <a:buFont typeface="Wingdings" panose="05000000000000000000" pitchFamily="2" charset="2"/>
              <a:buChar char="Ø"/>
              <a:defRPr/>
            </a:pPr>
            <a:r>
              <a:rPr kumimoji="0" lang="it-IT" sz="2000" b="0" i="0" u="none" strike="noStrike" kern="1200" cap="none" spc="0" normalizeH="0" baseline="0" noProof="0" dirty="0">
                <a:ln>
                  <a:noFill/>
                </a:ln>
                <a:solidFill>
                  <a:srgbClr val="44546A"/>
                </a:solidFill>
                <a:effectLst/>
                <a:uLnTx/>
                <a:uFillTx/>
                <a:ea typeface="+mn-ea"/>
                <a:cs typeface="+mn-cs"/>
              </a:rPr>
              <a:t>Prima mappatura della rete degli </a:t>
            </a:r>
            <a:r>
              <a:rPr kumimoji="0" lang="it-IT" sz="2000" b="1" i="0" u="none" strike="noStrike" kern="1200" cap="none" spc="0" normalizeH="0" baseline="0" noProof="0" dirty="0" err="1">
                <a:ln>
                  <a:noFill/>
                </a:ln>
                <a:solidFill>
                  <a:srgbClr val="44546A"/>
                </a:solidFill>
                <a:effectLst>
                  <a:outerShdw blurRad="38100" dist="38100" dir="2700000" algn="tl">
                    <a:srgbClr val="000000">
                      <a:alpha val="43137"/>
                    </a:srgbClr>
                  </a:outerShdw>
                </a:effectLst>
                <a:uLnTx/>
                <a:uFillTx/>
                <a:ea typeface="+mn-ea"/>
                <a:cs typeface="+mn-cs"/>
              </a:rPr>
              <a:t>European</a:t>
            </a:r>
            <a:r>
              <a:rPr kumimoji="0" lang="it-IT"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ea typeface="+mn-ea"/>
                <a:cs typeface="+mn-cs"/>
              </a:rPr>
              <a:t> Digital Innovation Hub</a:t>
            </a:r>
            <a:r>
              <a:rPr kumimoji="0" lang="it-IT" sz="2000" b="1" i="0" u="none" strike="noStrike" kern="1200" cap="none" spc="0" normalizeH="0" baseline="0" noProof="0" dirty="0">
                <a:ln>
                  <a:noFill/>
                </a:ln>
                <a:solidFill>
                  <a:srgbClr val="44546A"/>
                </a:solidFill>
                <a:effectLst/>
                <a:uLnTx/>
                <a:uFillTx/>
                <a:ea typeface="+mn-ea"/>
                <a:cs typeface="+mn-cs"/>
              </a:rPr>
              <a:t> </a:t>
            </a:r>
            <a:r>
              <a:rPr kumimoji="0" lang="it-IT" sz="2000" b="0" i="0" u="none" strike="noStrike" kern="1200" cap="none" spc="0" normalizeH="0" baseline="0" noProof="0" dirty="0">
                <a:ln>
                  <a:noFill/>
                </a:ln>
                <a:solidFill>
                  <a:srgbClr val="44546A"/>
                </a:solidFill>
                <a:effectLst/>
                <a:uLnTx/>
                <a:uFillTx/>
                <a:ea typeface="+mn-ea"/>
                <a:cs typeface="+mn-cs"/>
              </a:rPr>
              <a:t>e dei rispettivi collegamenti con la Rete EEN</a:t>
            </a:r>
            <a:endParaRPr lang="it-IT" sz="2000" dirty="0">
              <a:solidFill>
                <a:schemeClr val="tx2"/>
              </a:solidFill>
              <a:cs typeface="Times New Roman" panose="02020603050405020304" pitchFamily="18" charset="0"/>
            </a:endParaRPr>
          </a:p>
        </p:txBody>
      </p:sp>
      <p:pic>
        <p:nvPicPr>
          <p:cNvPr id="1026" name="Picture 2" descr="Centro Tecnologico">
            <a:extLst>
              <a:ext uri="{FF2B5EF4-FFF2-40B4-BE49-F238E27FC236}">
                <a16:creationId xmlns:a16="http://schemas.microsoft.com/office/drawing/2014/main" id="{75DB6523-20A5-74F8-6F4F-3CAAE8C94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6760" y="4847570"/>
            <a:ext cx="1870828" cy="1298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rchi tecnologici: per la meccatronica uno scambio verso l’innovazione">
            <a:extLst>
              <a:ext uri="{FF2B5EF4-FFF2-40B4-BE49-F238E27FC236}">
                <a16:creationId xmlns:a16="http://schemas.microsoft.com/office/drawing/2014/main" id="{A299C749-A841-B09C-F9DF-22EC5069C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788" y="2913652"/>
            <a:ext cx="36068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mpa 3D">
            <a:extLst>
              <a:ext uri="{FF2B5EF4-FFF2-40B4-BE49-F238E27FC236}">
                <a16:creationId xmlns:a16="http://schemas.microsoft.com/office/drawing/2014/main" id="{909CDFF1-D83F-9977-614E-949736206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0788" y="4857095"/>
            <a:ext cx="1570818" cy="882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bot industriale: migliorano i componenti meccanici">
            <a:extLst>
              <a:ext uri="{FF2B5EF4-FFF2-40B4-BE49-F238E27FC236}">
                <a16:creationId xmlns:a16="http://schemas.microsoft.com/office/drawing/2014/main" id="{A39D78F6-854F-8842-85BC-AF2B4BBAF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0788" y="1325424"/>
            <a:ext cx="2554492" cy="135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8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7F1A99A-6E05-4C97-BAA8-7DFD208E7D66}"/>
              </a:ext>
            </a:extLst>
          </p:cNvPr>
          <p:cNvSpPr>
            <a:spLocks noGrp="1"/>
          </p:cNvSpPr>
          <p:nvPr>
            <p:ph idx="1"/>
          </p:nvPr>
        </p:nvSpPr>
        <p:spPr>
          <a:xfrm>
            <a:off x="4741334" y="874421"/>
            <a:ext cx="10108151" cy="567865"/>
          </a:xfrm>
        </p:spPr>
        <p:txBody>
          <a:bodyPr>
            <a:noAutofit/>
          </a:bodyPr>
          <a:lstStyle/>
          <a:p>
            <a:pPr marL="0" indent="0" algn="ctr">
              <a:buNone/>
            </a:pPr>
            <a:endParaRPr lang="it-IT" sz="3600" b="1" dirty="0">
              <a:solidFill>
                <a:schemeClr val="tx2"/>
              </a:solidFill>
              <a:ea typeface="Times New Roman" panose="02020603050405020304" pitchFamily="18" charset="0"/>
            </a:endParaRPr>
          </a:p>
          <a:p>
            <a:pPr marL="0" indent="0" algn="ctr">
              <a:spcAft>
                <a:spcPts val="1200"/>
              </a:spcAft>
              <a:buNone/>
            </a:pPr>
            <a:endParaRPr lang="it-IT" sz="4400" b="1" dirty="0">
              <a:solidFill>
                <a:schemeClr val="tx2"/>
              </a:solidFill>
              <a:ea typeface="Calibri" panose="020F0502020204030204" pitchFamily="34" charset="0"/>
            </a:endParaRPr>
          </a:p>
        </p:txBody>
      </p:sp>
      <p:sp>
        <p:nvSpPr>
          <p:cNvPr id="4" name="CasellaDiTesto 3">
            <a:extLst>
              <a:ext uri="{FF2B5EF4-FFF2-40B4-BE49-F238E27FC236}">
                <a16:creationId xmlns:a16="http://schemas.microsoft.com/office/drawing/2014/main" id="{3D49A3B2-6287-1791-823E-38FACBD143DE}"/>
              </a:ext>
            </a:extLst>
          </p:cNvPr>
          <p:cNvSpPr txBox="1"/>
          <p:nvPr/>
        </p:nvSpPr>
        <p:spPr>
          <a:xfrm>
            <a:off x="641109" y="781929"/>
            <a:ext cx="7721600" cy="5294142"/>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it-IT" sz="2400" b="1" i="0" u="none" strike="noStrike" kern="1200" cap="none" spc="0" normalizeH="0" baseline="0" noProof="0">
                <a:ln>
                  <a:noFill/>
                </a:ln>
                <a:solidFill>
                  <a:srgbClr val="44546A"/>
                </a:solidFill>
                <a:effectLst/>
                <a:uLnTx/>
                <a:uFillTx/>
                <a:ea typeface="+mn-ea"/>
                <a:cs typeface="+mn-cs"/>
              </a:rPr>
              <a:t>13 EDIH selezionati dalla Commissione europea con finanziamento al 100%</a:t>
            </a:r>
            <a:r>
              <a:rPr kumimoji="0" lang="it-IT" sz="2400" b="0" i="0" u="none" strike="noStrike" kern="1200" cap="none" spc="0" normalizeH="0" baseline="0" noProof="0">
                <a:ln>
                  <a:noFill/>
                </a:ln>
                <a:solidFill>
                  <a:srgbClr val="44546A"/>
                </a:solidFill>
                <a:effectLst/>
                <a:uLnTx/>
                <a:uFillTx/>
                <a:ea typeface="+mn-ea"/>
                <a:cs typeface="+mn-cs"/>
              </a:rPr>
              <a:t> (50% dall’Europa e 50% dall’Italia)</a:t>
            </a:r>
          </a:p>
          <a:p>
            <a:pPr marL="457200" marR="0" lvl="0" indent="-457200" algn="just"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it-IT" sz="2400" b="1" i="0" u="none" strike="noStrike" kern="1200" cap="none" spc="0" normalizeH="0" baseline="0" noProof="0">
                <a:ln>
                  <a:noFill/>
                </a:ln>
                <a:solidFill>
                  <a:srgbClr val="44546A"/>
                </a:solidFill>
                <a:effectLst/>
                <a:uLnTx/>
                <a:uFillTx/>
                <a:ea typeface="+mn-ea"/>
                <a:cs typeface="+mn-cs"/>
              </a:rPr>
              <a:t>24 EDIH ai quali è stato attribuito il “sigillo di eccellenza” </a:t>
            </a:r>
            <a:r>
              <a:rPr kumimoji="0" lang="it-IT" sz="2400" b="0" i="0" u="none" strike="noStrike" kern="1200" cap="none" spc="0" normalizeH="0" baseline="0" noProof="0">
                <a:ln>
                  <a:noFill/>
                </a:ln>
                <a:solidFill>
                  <a:srgbClr val="44546A"/>
                </a:solidFill>
                <a:effectLst/>
                <a:uLnTx/>
                <a:uFillTx/>
                <a:ea typeface="+mn-ea"/>
                <a:cs typeface="+mn-cs"/>
              </a:rPr>
              <a:t>che saranno finanziati esclusivamente dall’Italia:</a:t>
            </a:r>
          </a:p>
          <a:p>
            <a:pPr marL="914400" marR="0" lvl="1" indent="-457200" algn="just"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it-IT" sz="2400" b="0" i="0" u="none" strike="noStrike" kern="1200" cap="none" spc="0" normalizeH="0" baseline="0" noProof="0">
                <a:ln>
                  <a:noFill/>
                </a:ln>
                <a:solidFill>
                  <a:srgbClr val="44546A"/>
                </a:solidFill>
                <a:effectLst/>
                <a:uLnTx/>
                <a:uFillTx/>
                <a:ea typeface="+mn-ea"/>
                <a:cs typeface="+mn-cs"/>
              </a:rPr>
              <a:t>17 selezionati con la prima call - febbraio 2022</a:t>
            </a:r>
          </a:p>
          <a:p>
            <a:pPr marL="914400" marR="0" lvl="1" indent="-457200" algn="just"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it-IT" sz="2400" b="0" i="0" u="none" strike="noStrike" kern="1200" cap="none" spc="0" normalizeH="0" baseline="0" noProof="0">
                <a:ln>
                  <a:noFill/>
                </a:ln>
                <a:solidFill>
                  <a:srgbClr val="44546A"/>
                </a:solidFill>
                <a:effectLst/>
                <a:uLnTx/>
                <a:uFillTx/>
                <a:ea typeface="+mn-ea"/>
                <a:cs typeface="+mn-cs"/>
              </a:rPr>
              <a:t>7 individuati con seconda call - novembre 2022</a:t>
            </a:r>
            <a:endParaRPr kumimoji="0" lang="it-IT" sz="2400" b="0" i="0" u="none" strike="noStrike" kern="1200" cap="none" spc="0" normalizeH="0" baseline="0" noProof="0">
              <a:ln>
                <a:noFill/>
              </a:ln>
              <a:solidFill>
                <a:srgbClr val="44546A"/>
              </a:solidFill>
              <a:effectLst/>
              <a:uLnTx/>
              <a:uFillTx/>
              <a:ea typeface="+mn-ea"/>
              <a:cs typeface="Times New Roman" panose="02020603050405020304" pitchFamily="18" charset="0"/>
            </a:endParaRPr>
          </a:p>
          <a:p>
            <a:pPr marL="457200" marR="0" lvl="1" indent="0" algn="just" defTabSz="457200" rtl="0" eaLnBrk="1" fontAlgn="auto" latinLnBrk="0" hangingPunct="1">
              <a:lnSpc>
                <a:spcPct val="100000"/>
              </a:lnSpc>
              <a:spcBef>
                <a:spcPts val="0"/>
              </a:spcBef>
              <a:spcAft>
                <a:spcPts val="1200"/>
              </a:spcAft>
              <a:buClrTx/>
              <a:buSzTx/>
              <a:buFontTx/>
              <a:buNone/>
              <a:tabLst/>
              <a:defRPr/>
            </a:pPr>
            <a:endParaRPr kumimoji="0" lang="it-IT" sz="1000" b="0" i="0" u="none" strike="noStrike" kern="1200" cap="none" spc="0" normalizeH="0" baseline="0" noProof="0">
              <a:ln>
                <a:noFill/>
              </a:ln>
              <a:solidFill>
                <a:srgbClr val="44546A"/>
              </a:solidFill>
              <a:effectLst/>
              <a:uLnTx/>
              <a:uFillTx/>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it-IT" sz="2400" b="0" i="0" u="none" strike="noStrike" kern="1200" cap="none" spc="0" normalizeH="0" baseline="0" noProof="0">
                <a:ln>
                  <a:noFill/>
                </a:ln>
                <a:solidFill>
                  <a:srgbClr val="44546A"/>
                </a:solidFill>
                <a:effectLst/>
                <a:uLnTx/>
                <a:uFillTx/>
                <a:ea typeface="+mn-ea"/>
                <a:cs typeface="+mn-cs"/>
              </a:rPr>
              <a:t>i DIH di Confindustria </a:t>
            </a:r>
            <a:r>
              <a:rPr lang="it-IT" sz="2400">
                <a:solidFill>
                  <a:srgbClr val="44546A"/>
                </a:solidFill>
              </a:rPr>
              <a:t>fanno parte come </a:t>
            </a:r>
            <a:r>
              <a:rPr kumimoji="0" lang="it-IT" sz="2400" b="0" i="0" u="none" strike="noStrike" kern="1200" cap="none" spc="0" normalizeH="0" baseline="0" noProof="0">
                <a:ln>
                  <a:noFill/>
                </a:ln>
                <a:solidFill>
                  <a:srgbClr val="44546A"/>
                </a:solidFill>
                <a:effectLst/>
                <a:uLnTx/>
                <a:uFillTx/>
                <a:ea typeface="+mn-ea"/>
                <a:cs typeface="+mn-cs"/>
              </a:rPr>
              <a:t>partner strategici e/o coordinatori alla maggior parte degli EDIH</a:t>
            </a:r>
          </a:p>
          <a:p>
            <a:pPr marL="457200" marR="0" lvl="0" indent="-45720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rgbClr val="44546A"/>
              </a:solidFill>
              <a:effectLst/>
              <a:uLnTx/>
              <a:uFillTx/>
              <a:ea typeface="+mn-ea"/>
              <a:cs typeface="+mn-cs"/>
            </a:endParaRPr>
          </a:p>
        </p:txBody>
      </p:sp>
      <p:sp>
        <p:nvSpPr>
          <p:cNvPr id="7" name="Freccia a destra 6">
            <a:extLst>
              <a:ext uri="{FF2B5EF4-FFF2-40B4-BE49-F238E27FC236}">
                <a16:creationId xmlns:a16="http://schemas.microsoft.com/office/drawing/2014/main" id="{366535F4-D38A-E28E-4356-88AC04D7A24D}"/>
              </a:ext>
            </a:extLst>
          </p:cNvPr>
          <p:cNvSpPr/>
          <p:nvPr/>
        </p:nvSpPr>
        <p:spPr>
          <a:xfrm>
            <a:off x="57159" y="4724401"/>
            <a:ext cx="605852" cy="636636"/>
          </a:xfrm>
          <a:prstGeom prst="rightArrow">
            <a:avLst/>
          </a:prstGeom>
          <a:solidFill>
            <a:srgbClr val="0372E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European Digital Innovation Hubs Network (@edih_net) / Twitter">
            <a:extLst>
              <a:ext uri="{FF2B5EF4-FFF2-40B4-BE49-F238E27FC236}">
                <a16:creationId xmlns:a16="http://schemas.microsoft.com/office/drawing/2014/main" id="{F5151FC4-B7FB-A288-E31F-45EE31A7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709" y="142958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76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7F1A99A-6E05-4C97-BAA8-7DFD208E7D66}"/>
              </a:ext>
            </a:extLst>
          </p:cNvPr>
          <p:cNvSpPr>
            <a:spLocks noGrp="1"/>
          </p:cNvSpPr>
          <p:nvPr>
            <p:ph idx="1"/>
          </p:nvPr>
        </p:nvSpPr>
        <p:spPr>
          <a:xfrm>
            <a:off x="804334" y="1979321"/>
            <a:ext cx="10108151" cy="567865"/>
          </a:xfrm>
        </p:spPr>
        <p:txBody>
          <a:bodyPr>
            <a:noAutofit/>
          </a:bodyPr>
          <a:lstStyle/>
          <a:p>
            <a:pPr marL="0" indent="0" algn="ctr">
              <a:buNone/>
            </a:pPr>
            <a:endParaRPr lang="it-IT" sz="3600" b="1" dirty="0">
              <a:solidFill>
                <a:schemeClr val="tx2"/>
              </a:solidFill>
              <a:ea typeface="Times New Roman" panose="02020603050405020304" pitchFamily="18" charset="0"/>
            </a:endParaRPr>
          </a:p>
          <a:p>
            <a:pPr marL="0" indent="0" algn="ctr">
              <a:spcAft>
                <a:spcPts val="1200"/>
              </a:spcAft>
              <a:buNone/>
            </a:pPr>
            <a:endParaRPr lang="it-IT" sz="4400" b="1" dirty="0">
              <a:solidFill>
                <a:schemeClr val="tx2"/>
              </a:solidFill>
              <a:ea typeface="Calibri" panose="020F0502020204030204" pitchFamily="34" charset="0"/>
            </a:endParaRPr>
          </a:p>
        </p:txBody>
      </p:sp>
      <p:sp>
        <p:nvSpPr>
          <p:cNvPr id="4" name="CasellaDiTesto 3">
            <a:extLst>
              <a:ext uri="{FF2B5EF4-FFF2-40B4-BE49-F238E27FC236}">
                <a16:creationId xmlns:a16="http://schemas.microsoft.com/office/drawing/2014/main" id="{3D49A3B2-6287-1791-823E-38FACBD143DE}"/>
              </a:ext>
            </a:extLst>
          </p:cNvPr>
          <p:cNvSpPr txBox="1"/>
          <p:nvPr/>
        </p:nvSpPr>
        <p:spPr>
          <a:xfrm>
            <a:off x="476102" y="1219618"/>
            <a:ext cx="11265183" cy="4324261"/>
          </a:xfrm>
          <a:prstGeom prst="rect">
            <a:avLst/>
          </a:prstGeom>
          <a:noFill/>
        </p:spPr>
        <p:txBody>
          <a:bodyPr wrap="square">
            <a:spAutoFit/>
          </a:bodyPr>
          <a:lstStyle/>
          <a:p>
            <a:pPr marL="342900" marR="0" lvl="0" indent="-3429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TARGET COMUNICAZIONE: imprese, istituzioni, Confindustria e sistema associativo</a:t>
            </a:r>
          </a:p>
          <a:p>
            <a:pPr marL="342900" marR="0" lvl="0" indent="-3429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it-IT" sz="24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ATTIVITÀ:</a:t>
            </a:r>
          </a:p>
          <a:p>
            <a:pPr marL="914400" lvl="1" indent="-457200" defTabSz="457200">
              <a:spcAft>
                <a:spcPts val="600"/>
              </a:spcAft>
              <a:buFont typeface="Wingdings" panose="05000000000000000000" pitchFamily="2" charset="2"/>
              <a:buChar char="§"/>
              <a:defRPr/>
            </a:pPr>
            <a:r>
              <a:rPr lang="it-IT" sz="2400" dirty="0">
                <a:solidFill>
                  <a:srgbClr val="44546A"/>
                </a:solidFill>
                <a:latin typeface="Arial" panose="020B0604020202020204" pitchFamily="34" charset="0"/>
                <a:cs typeface="Arial" panose="020B0604020202020204" pitchFamily="34" charset="0"/>
              </a:rPr>
              <a:t>R</a:t>
            </a:r>
            <a:r>
              <a:rPr kumimoji="0" lang="it-IT" sz="2400" b="0" i="0" u="none" strike="noStrike" kern="1200" cap="none" spc="0" normalizeH="0" baseline="0" noProof="0" dirty="0" err="1">
                <a:ln>
                  <a:noFill/>
                </a:ln>
                <a:solidFill>
                  <a:srgbClr val="44546A"/>
                </a:solidFill>
                <a:effectLst/>
                <a:uLnTx/>
                <a:uFillTx/>
                <a:latin typeface="Arial" panose="020B0604020202020204" pitchFamily="34" charset="0"/>
                <a:cs typeface="Arial" panose="020B0604020202020204" pitchFamily="34" charset="0"/>
              </a:rPr>
              <a:t>evisione</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e aggiornamento </a:t>
            </a:r>
            <a:r>
              <a:rPr kumimoji="0" lang="it-IT" sz="2400" b="0" i="0" u="none" strike="noStrike" kern="1200" cap="none" spc="0" normalizeH="0" baseline="0" noProof="0">
                <a:ln>
                  <a:noFill/>
                </a:ln>
                <a:solidFill>
                  <a:srgbClr val="44546A"/>
                </a:solidFill>
                <a:effectLst/>
                <a:uLnTx/>
                <a:uFillTx/>
                <a:latin typeface="Arial" panose="020B0604020202020204" pitchFamily="34" charset="0"/>
                <a:cs typeface="Arial" panose="020B0604020202020204" pitchFamily="34" charset="0"/>
              </a:rPr>
              <a:t>del</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sito </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hlinkClick r:id="rId3"/>
              </a:rPr>
              <a:t>https://preparatialfuturo.confindustria.it/</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a:t>
            </a:r>
          </a:p>
          <a:p>
            <a:pPr marL="914400" lvl="1" indent="-457200" algn="just" defTabSz="457200">
              <a:spcAft>
                <a:spcPts val="600"/>
              </a:spcAft>
              <a:buFont typeface="Wingdings" panose="05000000000000000000" pitchFamily="2" charset="2"/>
              <a:buChar char="§"/>
              <a:defRPr/>
            </a:pPr>
            <a:r>
              <a:rPr lang="it-IT" sz="2400" b="1" dirty="0">
                <a:solidFill>
                  <a:srgbClr val="44546A"/>
                </a:solidFill>
                <a:latin typeface="Arial" panose="020B0604020202020204" pitchFamily="34" charset="0"/>
                <a:cs typeface="Arial" panose="020B0604020202020204" pitchFamily="34" charset="0"/>
              </a:rPr>
              <a:t>A</a:t>
            </a:r>
            <a:r>
              <a:rPr kumimoji="0" lang="it-IT" sz="2400" b="1" i="0" u="none" strike="noStrike" kern="1200" cap="none" spc="0" normalizeH="0" baseline="0" noProof="0" dirty="0" err="1">
                <a:ln>
                  <a:noFill/>
                </a:ln>
                <a:solidFill>
                  <a:srgbClr val="44546A"/>
                </a:solidFill>
                <a:effectLst/>
                <a:uLnTx/>
                <a:uFillTx/>
                <a:latin typeface="Arial" panose="020B0604020202020204" pitchFamily="34" charset="0"/>
                <a:cs typeface="Arial" panose="020B0604020202020204" pitchFamily="34" charset="0"/>
              </a:rPr>
              <a:t>llineamento</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dei  siti </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dei singoli Digital Innovation Hub su sezioni comuni</a:t>
            </a:r>
          </a:p>
          <a:p>
            <a:pPr marL="914400" lvl="1" indent="-457200" algn="just" defTabSz="457200">
              <a:spcAft>
                <a:spcPts val="600"/>
              </a:spcAft>
              <a:buFont typeface="Wingdings" panose="05000000000000000000" pitchFamily="2" charset="2"/>
              <a:buChar char="§"/>
              <a:defRPr/>
            </a:pPr>
            <a:r>
              <a:rPr kumimoji="0" lang="it-IT" sz="24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Sviluppo della rivista </a:t>
            </a:r>
            <a:r>
              <a:rPr kumimoji="0" lang="it-IT" sz="2400" b="1" i="0" u="none" strike="noStrike" kern="1200" cap="none" spc="0" normalizeH="0" baseline="0" noProof="0" dirty="0" err="1">
                <a:ln>
                  <a:noFill/>
                </a:ln>
                <a:solidFill>
                  <a:srgbClr val="44546A"/>
                </a:solidFill>
                <a:effectLst/>
                <a:uLnTx/>
                <a:uFillTx/>
                <a:latin typeface="Arial" panose="020B0604020202020204" pitchFamily="34" charset="0"/>
                <a:cs typeface="Arial" panose="020B0604020202020204" pitchFamily="34" charset="0"/>
              </a:rPr>
              <a:t>Infosfera</a:t>
            </a:r>
            <a:endPar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a:p>
            <a:pPr marL="914400" lvl="1" indent="-457200" algn="just" defTabSz="457200">
              <a:spcAft>
                <a:spcPts val="600"/>
              </a:spcAft>
              <a:buFont typeface="Wingdings" panose="05000000000000000000" pitchFamily="2" charset="2"/>
              <a:buChar char="§"/>
              <a:defRPr/>
            </a:pPr>
            <a:r>
              <a:rPr lang="it-IT" sz="2400" dirty="0">
                <a:solidFill>
                  <a:srgbClr val="44546A"/>
                </a:solidFill>
                <a:latin typeface="Arial" panose="020B0604020202020204" pitchFamily="34" charset="0"/>
                <a:cs typeface="Arial" panose="020B0604020202020204" pitchFamily="34" charset="0"/>
              </a:rPr>
              <a:t>Ra</a:t>
            </a:r>
            <a:r>
              <a:rPr kumimoji="0" lang="it-IT" sz="2400" b="0" i="0" u="none" strike="noStrike" kern="1200" cap="none" spc="0" normalizeH="0" baseline="0" noProof="0" dirty="0" err="1">
                <a:ln>
                  <a:noFill/>
                </a:ln>
                <a:solidFill>
                  <a:srgbClr val="44546A"/>
                </a:solidFill>
                <a:effectLst/>
                <a:uLnTx/>
                <a:uFillTx/>
                <a:latin typeface="Arial" panose="020B0604020202020204" pitchFamily="34" charset="0"/>
                <a:cs typeface="Arial" panose="020B0604020202020204" pitchFamily="34" charset="0"/>
              </a:rPr>
              <a:t>fforzamento</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presenza dei DIH sui </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social media</a:t>
            </a:r>
            <a:endPar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endParaRPr>
          </a:p>
          <a:p>
            <a:pPr marL="914400" lvl="1" indent="-457200" algn="just" defTabSz="457200">
              <a:spcAft>
                <a:spcPts val="600"/>
              </a:spcAft>
              <a:buFont typeface="Wingdings" panose="05000000000000000000" pitchFamily="2" charset="2"/>
              <a:buChar char="§"/>
              <a:defRPr/>
            </a:pPr>
            <a:r>
              <a:rPr lang="it-IT" sz="2400" dirty="0">
                <a:solidFill>
                  <a:srgbClr val="44546A"/>
                </a:solidFill>
                <a:latin typeface="Arial" panose="020B0604020202020204" pitchFamily="34" charset="0"/>
                <a:cs typeface="Arial" panose="020B0604020202020204" pitchFamily="34" charset="0"/>
              </a:rPr>
              <a:t>I</a:t>
            </a:r>
            <a:r>
              <a:rPr kumimoji="0" lang="it-IT" sz="2400" b="0" i="0" u="none" strike="noStrike" kern="1200" cap="none" spc="0" normalizeH="0" baseline="0" noProof="0" dirty="0" err="1">
                <a:ln>
                  <a:noFill/>
                </a:ln>
                <a:solidFill>
                  <a:srgbClr val="44546A"/>
                </a:solidFill>
                <a:effectLst/>
                <a:uLnTx/>
                <a:uFillTx/>
                <a:latin typeface="Arial" panose="020B0604020202020204" pitchFamily="34" charset="0"/>
                <a:cs typeface="Arial" panose="020B0604020202020204" pitchFamily="34" charset="0"/>
              </a:rPr>
              <a:t>potesi</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bollino</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che attesti la partecipazione delle aziende al percorso di </a:t>
            </a:r>
            <a:r>
              <a:rPr kumimoji="0" lang="it-IT" sz="2400" b="0" i="0" u="none" strike="noStrike" kern="1200" cap="none" spc="0" normalizeH="0" baseline="0" noProof="0" dirty="0" err="1">
                <a:ln>
                  <a:noFill/>
                </a:ln>
                <a:solidFill>
                  <a:srgbClr val="44546A"/>
                </a:solidFill>
                <a:effectLst/>
                <a:uLnTx/>
                <a:uFillTx/>
                <a:latin typeface="Arial" panose="020B0604020202020204" pitchFamily="34" charset="0"/>
                <a:cs typeface="Arial" panose="020B0604020202020204" pitchFamily="34" charset="0"/>
              </a:rPr>
              <a:t>assessment</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dei DIH</a:t>
            </a:r>
          </a:p>
        </p:txBody>
      </p:sp>
      <p:sp>
        <p:nvSpPr>
          <p:cNvPr id="2" name="Rettangolo con angoli arrotondati sullo stesso lato 31">
            <a:extLst>
              <a:ext uri="{FF2B5EF4-FFF2-40B4-BE49-F238E27FC236}">
                <a16:creationId xmlns:a16="http://schemas.microsoft.com/office/drawing/2014/main" id="{0900A76D-7686-F4FE-2740-F3DD7DAF5712}"/>
              </a:ext>
            </a:extLst>
          </p:cNvPr>
          <p:cNvSpPr/>
          <p:nvPr/>
        </p:nvSpPr>
        <p:spPr>
          <a:xfrm rot="5400000">
            <a:off x="4708454" y="-4270481"/>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CB173B7F-3415-4AFB-73B5-D95AFF9A9B58}"/>
              </a:ext>
            </a:extLst>
          </p:cNvPr>
          <p:cNvSpPr txBox="1"/>
          <p:nvPr/>
        </p:nvSpPr>
        <p:spPr>
          <a:xfrm>
            <a:off x="380998" y="294527"/>
            <a:ext cx="885008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 </a:t>
            </a:r>
            <a:r>
              <a:rPr lang="it-IT" sz="2400" b="1" dirty="0">
                <a:solidFill>
                  <a:prstClr val="white"/>
                </a:solidFill>
                <a:latin typeface="Arial" panose="020B0604020202020204" pitchFamily="34" charset="0"/>
                <a:ea typeface="Calibri" panose="020F0502020204030204" pitchFamily="34" charset="0"/>
                <a:cs typeface="Arial" panose="020B0604020202020204" pitchFamily="34" charset="0"/>
              </a:rPr>
              <a:t>COMUNICAZIONE</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2293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cielo, schermata, arcobaleno&#10;&#10;Descrizione generata automaticamente">
            <a:extLst>
              <a:ext uri="{FF2B5EF4-FFF2-40B4-BE49-F238E27FC236}">
                <a16:creationId xmlns:a16="http://schemas.microsoft.com/office/drawing/2014/main" id="{1993BCE7-3435-A529-DD9A-D2B7FACD2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41" y="1177809"/>
            <a:ext cx="12002117" cy="4502381"/>
          </a:xfrm>
          <a:prstGeom prst="rect">
            <a:avLst/>
          </a:prstGeom>
        </p:spPr>
      </p:pic>
      <p:sp>
        <p:nvSpPr>
          <p:cNvPr id="4" name="CasellaDiTesto 3">
            <a:extLst>
              <a:ext uri="{FF2B5EF4-FFF2-40B4-BE49-F238E27FC236}">
                <a16:creationId xmlns:a16="http://schemas.microsoft.com/office/drawing/2014/main" id="{6797724C-DCCA-09CE-2D7E-391740066218}"/>
              </a:ext>
            </a:extLst>
          </p:cNvPr>
          <p:cNvSpPr txBox="1"/>
          <p:nvPr/>
        </p:nvSpPr>
        <p:spPr>
          <a:xfrm rot="20795905">
            <a:off x="919315" y="946406"/>
            <a:ext cx="3449460" cy="462805"/>
          </a:xfrm>
          <a:prstGeom prst="rect">
            <a:avLst/>
          </a:prstGeom>
          <a:noFill/>
        </p:spPr>
        <p:txBody>
          <a:bodyPr wrap="square" rtlCol="0">
            <a:spAutoFit/>
          </a:bodyPr>
          <a:lstStyle/>
          <a:p>
            <a:r>
              <a:rPr lang="it-IT" sz="2400" b="1" dirty="0">
                <a:solidFill>
                  <a:schemeClr val="tx2"/>
                </a:solidFill>
                <a:latin typeface="Arial" panose="020B0604020202020204" pitchFamily="34" charset="0"/>
                <a:cs typeface="Arial" panose="020B0604020202020204" pitchFamily="34" charset="0"/>
              </a:rPr>
              <a:t>WORK IN PROGRESS</a:t>
            </a:r>
          </a:p>
        </p:txBody>
      </p:sp>
      <p:pic>
        <p:nvPicPr>
          <p:cNvPr id="6" name="Elemento grafico 5" descr="Architettura con riempimento a tinta unita">
            <a:extLst>
              <a:ext uri="{FF2B5EF4-FFF2-40B4-BE49-F238E27FC236}">
                <a16:creationId xmlns:a16="http://schemas.microsoft.com/office/drawing/2014/main" id="{0835C5F9-473C-FA1F-6252-B70D7A70FC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21485">
            <a:off x="4272218" y="180705"/>
            <a:ext cx="914400" cy="914400"/>
          </a:xfrm>
          <a:prstGeom prst="rect">
            <a:avLst/>
          </a:prstGeom>
        </p:spPr>
      </p:pic>
    </p:spTree>
    <p:extLst>
      <p:ext uri="{BB962C8B-B14F-4D97-AF65-F5344CB8AC3E}">
        <p14:creationId xmlns:p14="http://schemas.microsoft.com/office/powerpoint/2010/main" val="3830625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CFC052-EF4E-7FF8-574F-17E96793C962}"/>
              </a:ext>
            </a:extLst>
          </p:cNvPr>
          <p:cNvSpPr>
            <a:spLocks noGrp="1"/>
          </p:cNvSpPr>
          <p:nvPr>
            <p:ph type="title"/>
          </p:nvPr>
        </p:nvSpPr>
        <p:spPr/>
        <p:txBody>
          <a:bodyPr/>
          <a:lstStyle/>
          <a:p>
            <a:r>
              <a:rPr lang="it-IT"/>
              <a:t>La </a:t>
            </a:r>
            <a:r>
              <a:rPr lang="it-IT" dirty="0"/>
              <a:t>maturità digitale delle imprese</a:t>
            </a:r>
          </a:p>
        </p:txBody>
      </p:sp>
    </p:spTree>
    <p:extLst>
      <p:ext uri="{BB962C8B-B14F-4D97-AF65-F5344CB8AC3E}">
        <p14:creationId xmlns:p14="http://schemas.microsoft.com/office/powerpoint/2010/main" val="292323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270B4610-C272-227D-2FF4-757335DF24EE}"/>
              </a:ext>
            </a:extLst>
          </p:cNvPr>
          <p:cNvSpPr>
            <a:spLocks noGrp="1"/>
          </p:cNvSpPr>
          <p:nvPr>
            <p:ph type="title"/>
          </p:nvPr>
        </p:nvSpPr>
        <p:spPr>
          <a:xfrm>
            <a:off x="618066" y="1758422"/>
            <a:ext cx="10974917" cy="1200329"/>
          </a:xfrm>
        </p:spPr>
        <p:txBody>
          <a:bodyPr>
            <a:normAutofit/>
          </a:bodyPr>
          <a:lstStyle/>
          <a:p>
            <a:pPr algn="r"/>
            <a:r>
              <a:rPr lang="it-IT" sz="3600">
                <a:solidFill>
                  <a:schemeClr val="tx2"/>
                </a:solidFill>
              </a:rPr>
              <a:t>I Digital Innovation Hub</a:t>
            </a:r>
          </a:p>
        </p:txBody>
      </p:sp>
    </p:spTree>
    <p:extLst>
      <p:ext uri="{BB962C8B-B14F-4D97-AF65-F5344CB8AC3E}">
        <p14:creationId xmlns:p14="http://schemas.microsoft.com/office/powerpoint/2010/main" val="854308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6">
            <a:extLst>
              <a:ext uri="{FF2B5EF4-FFF2-40B4-BE49-F238E27FC236}">
                <a16:creationId xmlns:a16="http://schemas.microsoft.com/office/drawing/2014/main" id="{F090DCAD-F8E6-4756-8E91-2223CD2326F6}"/>
              </a:ext>
            </a:extLst>
          </p:cNvPr>
          <p:cNvSpPr txBox="1">
            <a:spLocks noChangeArrowheads="1"/>
          </p:cNvSpPr>
          <p:nvPr/>
        </p:nvSpPr>
        <p:spPr bwMode="auto">
          <a:xfrm>
            <a:off x="359924" y="124400"/>
            <a:ext cx="11498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dirty="0">
                <a:solidFill>
                  <a:schemeClr val="tx2"/>
                </a:solidFill>
                <a:latin typeface="Arial" panose="020B0604020202020204" pitchFamily="34" charset="0"/>
                <a:cs typeface="Arial" panose="020B0604020202020204" pitchFamily="34" charset="0"/>
              </a:rPr>
              <a:t>Caratteristiche del campione: </a:t>
            </a:r>
          </a:p>
          <a:p>
            <a:pPr algn="r" eaLnBrk="1" hangingPunct="1">
              <a:spcBef>
                <a:spcPct val="0"/>
              </a:spcBef>
              <a:buNone/>
            </a:pPr>
            <a:r>
              <a:rPr lang="it-IT" altLang="it-IT" sz="2600" b="1" dirty="0">
                <a:solidFill>
                  <a:schemeClr val="tx2"/>
                </a:solidFill>
                <a:latin typeface="Arial" panose="020B0604020202020204" pitchFamily="34" charset="0"/>
                <a:cs typeface="Arial" panose="020B0604020202020204" pitchFamily="34" charset="0"/>
              </a:rPr>
              <a:t>le imprese analizzate nel territorio</a:t>
            </a:r>
          </a:p>
        </p:txBody>
      </p:sp>
      <p:sp>
        <p:nvSpPr>
          <p:cNvPr id="7" name="CasellaDiTesto 5">
            <a:extLst>
              <a:ext uri="{FF2B5EF4-FFF2-40B4-BE49-F238E27FC236}">
                <a16:creationId xmlns:a16="http://schemas.microsoft.com/office/drawing/2014/main" id="{C825303C-1B3B-4D14-98F0-FDE56CACD05D}"/>
              </a:ext>
            </a:extLst>
          </p:cNvPr>
          <p:cNvSpPr txBox="1">
            <a:spLocks noChangeArrowheads="1"/>
          </p:cNvSpPr>
          <p:nvPr/>
        </p:nvSpPr>
        <p:spPr bwMode="auto">
          <a:xfrm>
            <a:off x="0" y="1158108"/>
            <a:ext cx="609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(In % delle imprese,1808, sottoposte all’</a:t>
            </a:r>
            <a:r>
              <a:rPr lang="it-IT" altLang="it-IT" sz="1600" dirty="0" err="1">
                <a:latin typeface="Arial" panose="020B0604020202020204" pitchFamily="34" charset="0"/>
                <a:cs typeface="Arial" panose="020B0604020202020204" pitchFamily="34" charset="0"/>
              </a:rPr>
              <a:t>assessment</a:t>
            </a:r>
            <a:r>
              <a:rPr lang="it-IT" altLang="it-IT" sz="1600" dirty="0">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id="{88BE6C21-9D1A-4C11-B570-D50B0845408C}"/>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dirty="0">
                <a:latin typeface="Arial" panose="020B0604020202020204" pitchFamily="34" charset="0"/>
                <a:cs typeface="Arial" panose="020B0604020202020204" pitchFamily="34" charset="0"/>
              </a:rPr>
              <a:t>Fonte</a:t>
            </a:r>
            <a:r>
              <a:rPr lang="it-IT" altLang="it-IT" sz="1100" dirty="0">
                <a:latin typeface="Arial" panose="020B0604020202020204" pitchFamily="34" charset="0"/>
                <a:cs typeface="Arial" panose="020B0604020202020204" pitchFamily="34" charset="0"/>
              </a:rPr>
              <a:t>: elaborazioni dati su Test 4.0 Polimi &amp; Digital Innovation Hub e ISTAT.</a:t>
            </a:r>
          </a:p>
        </p:txBody>
      </p:sp>
      <p:sp>
        <p:nvSpPr>
          <p:cNvPr id="9" name="CasellaDiTesto 5">
            <a:extLst>
              <a:ext uri="{FF2B5EF4-FFF2-40B4-BE49-F238E27FC236}">
                <a16:creationId xmlns:a16="http://schemas.microsoft.com/office/drawing/2014/main" id="{21107276-1E07-3AC8-0804-B4118B309130}"/>
              </a:ext>
            </a:extLst>
          </p:cNvPr>
          <p:cNvSpPr txBox="1">
            <a:spLocks noChangeArrowheads="1"/>
          </p:cNvSpPr>
          <p:nvPr/>
        </p:nvSpPr>
        <p:spPr bwMode="auto">
          <a:xfrm>
            <a:off x="6096000" y="1158108"/>
            <a:ext cx="609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(In % dell’universo delle imprese sul territorio italiano)</a:t>
            </a:r>
          </a:p>
        </p:txBody>
      </p:sp>
      <p:pic>
        <p:nvPicPr>
          <p:cNvPr id="13" name="Immagine 12">
            <a:extLst>
              <a:ext uri="{FF2B5EF4-FFF2-40B4-BE49-F238E27FC236}">
                <a16:creationId xmlns:a16="http://schemas.microsoft.com/office/drawing/2014/main" id="{C7F57A7E-B40E-3163-111C-B6831D026141}"/>
              </a:ext>
            </a:extLst>
          </p:cNvPr>
          <p:cNvPicPr>
            <a:picLocks noChangeAspect="1"/>
          </p:cNvPicPr>
          <p:nvPr/>
        </p:nvPicPr>
        <p:blipFill>
          <a:blip r:embed="rId3"/>
          <a:stretch>
            <a:fillRect/>
          </a:stretch>
        </p:blipFill>
        <p:spPr>
          <a:xfrm>
            <a:off x="995740" y="1722352"/>
            <a:ext cx="3686556" cy="4207764"/>
          </a:xfrm>
          <a:prstGeom prst="rect">
            <a:avLst/>
          </a:prstGeom>
        </p:spPr>
      </p:pic>
      <p:pic>
        <p:nvPicPr>
          <p:cNvPr id="2" name="Immagine 1">
            <a:extLst>
              <a:ext uri="{FF2B5EF4-FFF2-40B4-BE49-F238E27FC236}">
                <a16:creationId xmlns:a16="http://schemas.microsoft.com/office/drawing/2014/main" id="{52DFC9B6-0C06-3961-02FE-12F200F9F7EF}"/>
              </a:ext>
            </a:extLst>
          </p:cNvPr>
          <p:cNvPicPr>
            <a:picLocks noChangeAspect="1"/>
          </p:cNvPicPr>
          <p:nvPr/>
        </p:nvPicPr>
        <p:blipFill>
          <a:blip r:embed="rId4"/>
          <a:stretch>
            <a:fillRect/>
          </a:stretch>
        </p:blipFill>
        <p:spPr>
          <a:xfrm>
            <a:off x="7246014" y="1722352"/>
            <a:ext cx="3686556" cy="4209288"/>
          </a:xfrm>
          <a:prstGeom prst="rect">
            <a:avLst/>
          </a:prstGeom>
        </p:spPr>
      </p:pic>
    </p:spTree>
    <p:extLst>
      <p:ext uri="{BB962C8B-B14F-4D97-AF65-F5344CB8AC3E}">
        <p14:creationId xmlns:p14="http://schemas.microsoft.com/office/powerpoint/2010/main" val="261400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a:extLst>
              <a:ext uri="{FF2B5EF4-FFF2-40B4-BE49-F238E27FC236}">
                <a16:creationId xmlns:a16="http://schemas.microsoft.com/office/drawing/2014/main" id="{C825303C-1B3B-4D14-98F0-FDE56CACD05D}"/>
              </a:ext>
            </a:extLst>
          </p:cNvPr>
          <p:cNvSpPr txBox="1">
            <a:spLocks noChangeArrowheads="1"/>
          </p:cNvSpPr>
          <p:nvPr/>
        </p:nvSpPr>
        <p:spPr bwMode="auto">
          <a:xfrm>
            <a:off x="0" y="2193265"/>
            <a:ext cx="12191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(In % delle imprese sottoposte all’</a:t>
            </a:r>
            <a:r>
              <a:rPr lang="it-IT" altLang="it-IT" sz="1600" dirty="0" err="1">
                <a:latin typeface="Arial" panose="020B0604020202020204" pitchFamily="34" charset="0"/>
                <a:cs typeface="Arial" panose="020B0604020202020204" pitchFamily="34" charset="0"/>
              </a:rPr>
              <a:t>assessment</a:t>
            </a:r>
            <a:r>
              <a:rPr lang="it-IT" altLang="it-IT" sz="1600" dirty="0">
                <a:latin typeface="Arial" panose="020B0604020202020204" pitchFamily="34" charset="0"/>
                <a:cs typeface="Arial" panose="020B0604020202020204" pitchFamily="34" charset="0"/>
              </a:rPr>
              <a:t>)</a:t>
            </a:r>
          </a:p>
        </p:txBody>
      </p:sp>
      <p:sp>
        <p:nvSpPr>
          <p:cNvPr id="13" name="CasellaDiTesto 12">
            <a:extLst>
              <a:ext uri="{FF2B5EF4-FFF2-40B4-BE49-F238E27FC236}">
                <a16:creationId xmlns:a16="http://schemas.microsoft.com/office/drawing/2014/main" id="{4B212924-6694-D1E7-DC59-2706CDC8F78C}"/>
              </a:ext>
            </a:extLst>
          </p:cNvPr>
          <p:cNvSpPr txBox="1">
            <a:spLocks noChangeArrowheads="1"/>
          </p:cNvSpPr>
          <p:nvPr/>
        </p:nvSpPr>
        <p:spPr bwMode="auto">
          <a:xfrm>
            <a:off x="219420" y="1342522"/>
            <a:ext cx="11658052" cy="800219"/>
          </a:xfrm>
          <a:prstGeom prst="rect">
            <a:avLst/>
          </a:prstGeom>
          <a:noFill/>
          <a:ln w="9525">
            <a:noFill/>
            <a:miter lim="800000"/>
            <a:headEnd/>
            <a:tailEnd/>
          </a:ln>
        </p:spPr>
        <p:txBody>
          <a:bodyPr wrap="square">
            <a:spAutoFit/>
          </a:bodyPr>
          <a:lstStyle/>
          <a:p>
            <a:pPr marL="285750" indent="-285750" algn="just">
              <a:spcBef>
                <a:spcPct val="0"/>
              </a:spcBef>
              <a:spcAft>
                <a:spcPts val="1200"/>
              </a:spcAft>
              <a:buFont typeface="Wingdings" panose="05000000000000000000" pitchFamily="2" charset="2"/>
              <a:buChar char="Ø"/>
            </a:pPr>
            <a:r>
              <a:rPr lang="it-IT" altLang="it-IT" b="1" dirty="0">
                <a:latin typeface="Arial" panose="020B0604020202020204" pitchFamily="34" charset="0"/>
                <a:cs typeface="Arial" panose="020B0604020202020204" pitchFamily="34" charset="0"/>
              </a:rPr>
              <a:t>Circa 8 imprese su 10 </a:t>
            </a:r>
            <a:r>
              <a:rPr lang="it-IT" altLang="it-IT" dirty="0">
                <a:latin typeface="Arial" panose="020B0604020202020204" pitchFamily="34" charset="0"/>
                <a:cs typeface="Arial" panose="020B0604020202020204" pitchFamily="34" charset="0"/>
              </a:rPr>
              <a:t>hanno come core business beni (rispetto ai servizi); </a:t>
            </a:r>
            <a:endParaRPr lang="it-IT" altLang="it-IT" b="1"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b="1" dirty="0">
                <a:latin typeface="Arial" panose="020B0604020202020204" pitchFamily="34" charset="0"/>
                <a:cs typeface="Arial" panose="020B0604020202020204" pitchFamily="34" charset="0"/>
              </a:rPr>
              <a:t>9 imprese su 10 </a:t>
            </a:r>
            <a:r>
              <a:rPr lang="it-IT" altLang="it-IT" dirty="0">
                <a:latin typeface="Arial" panose="020B0604020202020204" pitchFamily="34" charset="0"/>
                <a:cs typeface="Arial" panose="020B0604020202020204" pitchFamily="34" charset="0"/>
              </a:rPr>
              <a:t>sono B2B (rispetto a B2C).</a:t>
            </a:r>
          </a:p>
        </p:txBody>
      </p:sp>
      <p:sp>
        <p:nvSpPr>
          <p:cNvPr id="2" name="CasellaDiTesto 1">
            <a:extLst>
              <a:ext uri="{FF2B5EF4-FFF2-40B4-BE49-F238E27FC236}">
                <a16:creationId xmlns:a16="http://schemas.microsoft.com/office/drawing/2014/main" id="{4574FDD7-E135-799B-12AC-EC65FBAE4F52}"/>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sp>
        <p:nvSpPr>
          <p:cNvPr id="10" name="CasellaDiTesto 6">
            <a:extLst>
              <a:ext uri="{FF2B5EF4-FFF2-40B4-BE49-F238E27FC236}">
                <a16:creationId xmlns:a16="http://schemas.microsoft.com/office/drawing/2014/main" id="{74458388-F13B-35A1-352D-F4F89DD7492B}"/>
              </a:ext>
            </a:extLst>
          </p:cNvPr>
          <p:cNvSpPr txBox="1">
            <a:spLocks noChangeArrowheads="1"/>
          </p:cNvSpPr>
          <p:nvPr/>
        </p:nvSpPr>
        <p:spPr bwMode="auto">
          <a:xfrm>
            <a:off x="359924" y="124400"/>
            <a:ext cx="11498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Caratteristiche del campione: </a:t>
            </a:r>
          </a:p>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le imprese analizzate per dimensione e per settore</a:t>
            </a:r>
          </a:p>
        </p:txBody>
      </p:sp>
      <p:graphicFrame>
        <p:nvGraphicFramePr>
          <p:cNvPr id="4" name="Grafico 3">
            <a:extLst>
              <a:ext uri="{FF2B5EF4-FFF2-40B4-BE49-F238E27FC236}">
                <a16:creationId xmlns:a16="http://schemas.microsoft.com/office/drawing/2014/main" id="{62B2358A-87EF-4BC3-8C00-12AEFACBDBF1}"/>
              </a:ext>
            </a:extLst>
          </p:cNvPr>
          <p:cNvGraphicFramePr>
            <a:graphicFrameLocks/>
          </p:cNvGraphicFramePr>
          <p:nvPr>
            <p:extLst>
              <p:ext uri="{D42A27DB-BD31-4B8C-83A1-F6EECF244321}">
                <p14:modId xmlns:p14="http://schemas.microsoft.com/office/powerpoint/2010/main" val="3973205640"/>
              </p:ext>
            </p:extLst>
          </p:nvPr>
        </p:nvGraphicFramePr>
        <p:xfrm>
          <a:off x="1125209" y="2658533"/>
          <a:ext cx="4380478" cy="3286479"/>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magine 8">
            <a:extLst>
              <a:ext uri="{FF2B5EF4-FFF2-40B4-BE49-F238E27FC236}">
                <a16:creationId xmlns:a16="http://schemas.microsoft.com/office/drawing/2014/main" id="{A48DCEB3-D6BF-6FFB-2DA6-992D7C6148ED}"/>
              </a:ext>
            </a:extLst>
          </p:cNvPr>
          <p:cNvPicPr>
            <a:picLocks noChangeAspect="1"/>
          </p:cNvPicPr>
          <p:nvPr/>
        </p:nvPicPr>
        <p:blipFill>
          <a:blip r:embed="rId4"/>
          <a:stretch>
            <a:fillRect/>
          </a:stretch>
        </p:blipFill>
        <p:spPr>
          <a:xfrm>
            <a:off x="6305961" y="2531819"/>
            <a:ext cx="5183306" cy="3677601"/>
          </a:xfrm>
          <a:prstGeom prst="rect">
            <a:avLst/>
          </a:prstGeom>
        </p:spPr>
      </p:pic>
    </p:spTree>
    <p:extLst>
      <p:ext uri="{BB962C8B-B14F-4D97-AF65-F5344CB8AC3E}">
        <p14:creationId xmlns:p14="http://schemas.microsoft.com/office/powerpoint/2010/main" val="13026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a:extLst>
              <a:ext uri="{FF2B5EF4-FFF2-40B4-BE49-F238E27FC236}">
                <a16:creationId xmlns:a16="http://schemas.microsoft.com/office/drawing/2014/main" id="{C825303C-1B3B-4D14-98F0-FDE56CACD05D}"/>
              </a:ext>
            </a:extLst>
          </p:cNvPr>
          <p:cNvSpPr txBox="1">
            <a:spLocks noChangeArrowheads="1"/>
          </p:cNvSpPr>
          <p:nvPr/>
        </p:nvSpPr>
        <p:spPr bwMode="auto">
          <a:xfrm>
            <a:off x="6118698" y="1401302"/>
            <a:ext cx="60733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(Distribuzione % della maturità digitale)</a:t>
            </a:r>
          </a:p>
        </p:txBody>
      </p:sp>
      <p:sp>
        <p:nvSpPr>
          <p:cNvPr id="6" name="CasellaDiTesto 6">
            <a:extLst>
              <a:ext uri="{FF2B5EF4-FFF2-40B4-BE49-F238E27FC236}">
                <a16:creationId xmlns:a16="http://schemas.microsoft.com/office/drawing/2014/main" id="{594D9F2B-0C55-433C-34B1-B79AE0018518}"/>
              </a:ext>
            </a:extLst>
          </p:cNvPr>
          <p:cNvSpPr txBox="1">
            <a:spLocks noChangeArrowheads="1"/>
          </p:cNvSpPr>
          <p:nvPr/>
        </p:nvSpPr>
        <p:spPr bwMode="auto">
          <a:xfrm>
            <a:off x="359924" y="124400"/>
            <a:ext cx="114980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La maturità digitale delle imprese mappate</a:t>
            </a:r>
          </a:p>
        </p:txBody>
      </p:sp>
      <p:sp>
        <p:nvSpPr>
          <p:cNvPr id="9" name="CasellaDiTesto 5">
            <a:extLst>
              <a:ext uri="{FF2B5EF4-FFF2-40B4-BE49-F238E27FC236}">
                <a16:creationId xmlns:a16="http://schemas.microsoft.com/office/drawing/2014/main" id="{38CB8544-229D-1C9D-2347-D9BAF3755183}"/>
              </a:ext>
            </a:extLst>
          </p:cNvPr>
          <p:cNvSpPr txBox="1">
            <a:spLocks noChangeArrowheads="1"/>
          </p:cNvSpPr>
          <p:nvPr/>
        </p:nvSpPr>
        <p:spPr bwMode="auto">
          <a:xfrm>
            <a:off x="101600" y="1370525"/>
            <a:ext cx="647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(Valori medi dell’indice di maturità digitale per dimensione di analisi)</a:t>
            </a:r>
          </a:p>
        </p:txBody>
      </p:sp>
      <p:sp>
        <p:nvSpPr>
          <p:cNvPr id="10" name="CasellaDiTesto 9">
            <a:extLst>
              <a:ext uri="{FF2B5EF4-FFF2-40B4-BE49-F238E27FC236}">
                <a16:creationId xmlns:a16="http://schemas.microsoft.com/office/drawing/2014/main" id="{93E79480-0578-775E-8182-8D8478BAC191}"/>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pic>
        <p:nvPicPr>
          <p:cNvPr id="2" name="Immagine 1">
            <a:extLst>
              <a:ext uri="{FF2B5EF4-FFF2-40B4-BE49-F238E27FC236}">
                <a16:creationId xmlns:a16="http://schemas.microsoft.com/office/drawing/2014/main" id="{C8F1C845-27E6-1B70-EBF5-CD61BCCCC6FD}"/>
              </a:ext>
            </a:extLst>
          </p:cNvPr>
          <p:cNvPicPr>
            <a:picLocks noChangeAspect="1"/>
          </p:cNvPicPr>
          <p:nvPr/>
        </p:nvPicPr>
        <p:blipFill>
          <a:blip r:embed="rId3"/>
          <a:stretch>
            <a:fillRect/>
          </a:stretch>
        </p:blipFill>
        <p:spPr>
          <a:xfrm>
            <a:off x="667512" y="1809952"/>
            <a:ext cx="5451186" cy="4219710"/>
          </a:xfrm>
          <a:prstGeom prst="rect">
            <a:avLst/>
          </a:prstGeom>
        </p:spPr>
      </p:pic>
      <p:graphicFrame>
        <p:nvGraphicFramePr>
          <p:cNvPr id="5" name="Grafico 4">
            <a:extLst>
              <a:ext uri="{FF2B5EF4-FFF2-40B4-BE49-F238E27FC236}">
                <a16:creationId xmlns:a16="http://schemas.microsoft.com/office/drawing/2014/main" id="{BEE8CA63-D26D-826F-B5C4-6ADF200B8D61}"/>
              </a:ext>
            </a:extLst>
          </p:cNvPr>
          <p:cNvGraphicFramePr>
            <a:graphicFrameLocks/>
          </p:cNvGraphicFramePr>
          <p:nvPr>
            <p:extLst>
              <p:ext uri="{D42A27DB-BD31-4B8C-83A1-F6EECF244321}">
                <p14:modId xmlns:p14="http://schemas.microsoft.com/office/powerpoint/2010/main" val="2136252647"/>
              </p:ext>
            </p:extLst>
          </p:nvPr>
        </p:nvGraphicFramePr>
        <p:xfrm>
          <a:off x="6646799" y="2185588"/>
          <a:ext cx="4768850" cy="3133725"/>
        </p:xfrm>
        <a:graphic>
          <a:graphicData uri="http://schemas.openxmlformats.org/drawingml/2006/chart">
            <c:chart xmlns:c="http://schemas.openxmlformats.org/drawingml/2006/chart" xmlns:r="http://schemas.openxmlformats.org/officeDocument/2006/relationships" r:id="rId4"/>
          </a:graphicData>
        </a:graphic>
      </p:graphicFrame>
      <p:sp>
        <p:nvSpPr>
          <p:cNvPr id="8" name="Rettangolo 7">
            <a:extLst>
              <a:ext uri="{FF2B5EF4-FFF2-40B4-BE49-F238E27FC236}">
                <a16:creationId xmlns:a16="http://schemas.microsoft.com/office/drawing/2014/main" id="{F7E5CAE8-F5AB-BEDA-8E6D-7426C71805FC}"/>
              </a:ext>
            </a:extLst>
          </p:cNvPr>
          <p:cNvSpPr/>
          <p:nvPr/>
        </p:nvSpPr>
        <p:spPr>
          <a:xfrm>
            <a:off x="8885864" y="2817827"/>
            <a:ext cx="538370" cy="1255920"/>
          </a:xfrm>
          <a:prstGeom prst="rect">
            <a:avLst/>
          </a:prstGeom>
          <a:pattFill prst="dk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12" name="Triangolo rettangolo 11">
            <a:extLst>
              <a:ext uri="{FF2B5EF4-FFF2-40B4-BE49-F238E27FC236}">
                <a16:creationId xmlns:a16="http://schemas.microsoft.com/office/drawing/2014/main" id="{8F723F8C-75BE-BEAA-E98E-4E847838E20D}"/>
              </a:ext>
            </a:extLst>
          </p:cNvPr>
          <p:cNvSpPr/>
          <p:nvPr/>
        </p:nvSpPr>
        <p:spPr>
          <a:xfrm>
            <a:off x="8894146" y="2517722"/>
            <a:ext cx="521804" cy="300106"/>
          </a:xfrm>
          <a:prstGeom prst="rtTriangle">
            <a:avLst/>
          </a:prstGeom>
          <a:pattFill prst="dk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Tree>
    <p:extLst>
      <p:ext uri="{BB962C8B-B14F-4D97-AF65-F5344CB8AC3E}">
        <p14:creationId xmlns:p14="http://schemas.microsoft.com/office/powerpoint/2010/main" val="354131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5">
            <a:extLst>
              <a:ext uri="{FF2B5EF4-FFF2-40B4-BE49-F238E27FC236}">
                <a16:creationId xmlns:a16="http://schemas.microsoft.com/office/drawing/2014/main" id="{E02D006B-BAD6-3EBE-B3AB-3F3D779A1202}"/>
              </a:ext>
            </a:extLst>
          </p:cNvPr>
          <p:cNvSpPr txBox="1">
            <a:spLocks noChangeArrowheads="1"/>
          </p:cNvSpPr>
          <p:nvPr/>
        </p:nvSpPr>
        <p:spPr bwMode="auto">
          <a:xfrm>
            <a:off x="1" y="1158430"/>
            <a:ext cx="609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(Valori medi dell’indice di maturità digitale per distribuzione dimensionale delle imprese)</a:t>
            </a:r>
          </a:p>
        </p:txBody>
      </p:sp>
      <p:sp>
        <p:nvSpPr>
          <p:cNvPr id="13" name="CasellaDiTesto 12">
            <a:extLst>
              <a:ext uri="{FF2B5EF4-FFF2-40B4-BE49-F238E27FC236}">
                <a16:creationId xmlns:a16="http://schemas.microsoft.com/office/drawing/2014/main" id="{3DEBBDA9-5E0C-7C06-67A1-D08F6651FB24}"/>
              </a:ext>
            </a:extLst>
          </p:cNvPr>
          <p:cNvSpPr txBox="1">
            <a:spLocks noChangeArrowheads="1"/>
          </p:cNvSpPr>
          <p:nvPr/>
        </p:nvSpPr>
        <p:spPr bwMode="auto">
          <a:xfrm>
            <a:off x="6096000" y="1754091"/>
            <a:ext cx="5762016" cy="3170099"/>
          </a:xfrm>
          <a:prstGeom prst="rect">
            <a:avLst/>
          </a:prstGeom>
          <a:noFill/>
          <a:ln w="9525">
            <a:noFill/>
            <a:miter lim="800000"/>
            <a:headEnd/>
            <a:tailEnd/>
          </a:ln>
        </p:spPr>
        <p:txBody>
          <a:bodyPr wrap="square">
            <a:spAutoFit/>
          </a:bodyPr>
          <a:lstStyle/>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Le imprese specializzate nei beni hanno un valore medio dell’indice di maturità digitale relativamente più elevato rispetto a quello delle imprese specializzate nei servizi.</a:t>
            </a: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Le imprese che operano prevalentemente nel mercato B2B hanno un valore medio dell’indice di maturità digitale relativamente più elevato rispetto a quello delle imprese che operano prevalentemente nel mercato B2C.</a:t>
            </a:r>
          </a:p>
        </p:txBody>
      </p:sp>
      <p:sp>
        <p:nvSpPr>
          <p:cNvPr id="4" name="CasellaDiTesto 6">
            <a:extLst>
              <a:ext uri="{FF2B5EF4-FFF2-40B4-BE49-F238E27FC236}">
                <a16:creationId xmlns:a16="http://schemas.microsoft.com/office/drawing/2014/main" id="{F799E54B-B273-97E5-F530-61DD456CE4B5}"/>
              </a:ext>
            </a:extLst>
          </p:cNvPr>
          <p:cNvSpPr txBox="1">
            <a:spLocks noChangeArrowheads="1"/>
          </p:cNvSpPr>
          <p:nvPr/>
        </p:nvSpPr>
        <p:spPr bwMode="auto">
          <a:xfrm>
            <a:off x="359924" y="124400"/>
            <a:ext cx="11498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La dimensione delle imprese mappate influisce </a:t>
            </a:r>
          </a:p>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sulla maturità digitale delle imprese</a:t>
            </a:r>
          </a:p>
        </p:txBody>
      </p:sp>
      <p:sp>
        <p:nvSpPr>
          <p:cNvPr id="6" name="CasellaDiTesto 5">
            <a:extLst>
              <a:ext uri="{FF2B5EF4-FFF2-40B4-BE49-F238E27FC236}">
                <a16:creationId xmlns:a16="http://schemas.microsoft.com/office/drawing/2014/main" id="{B02EBF44-957D-5B0A-4A80-1A1B38CA0671}"/>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graphicFrame>
        <p:nvGraphicFramePr>
          <p:cNvPr id="11" name="Grafico 10">
            <a:extLst>
              <a:ext uri="{FF2B5EF4-FFF2-40B4-BE49-F238E27FC236}">
                <a16:creationId xmlns:a16="http://schemas.microsoft.com/office/drawing/2014/main" id="{A95A5931-6B8F-9203-13EF-3F2B2102BA48}"/>
              </a:ext>
            </a:extLst>
          </p:cNvPr>
          <p:cNvGraphicFramePr>
            <a:graphicFrameLocks/>
          </p:cNvGraphicFramePr>
          <p:nvPr>
            <p:extLst>
              <p:ext uri="{D42A27DB-BD31-4B8C-83A1-F6EECF244321}">
                <p14:modId xmlns:p14="http://schemas.microsoft.com/office/powerpoint/2010/main" val="2448519104"/>
              </p:ext>
            </p:extLst>
          </p:nvPr>
        </p:nvGraphicFramePr>
        <p:xfrm>
          <a:off x="1108780" y="1970488"/>
          <a:ext cx="4166306" cy="3174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878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5">
            <a:extLst>
              <a:ext uri="{FF2B5EF4-FFF2-40B4-BE49-F238E27FC236}">
                <a16:creationId xmlns:a16="http://schemas.microsoft.com/office/drawing/2014/main" id="{E02D006B-BAD6-3EBE-B3AB-3F3D779A1202}"/>
              </a:ext>
            </a:extLst>
          </p:cNvPr>
          <p:cNvSpPr txBox="1">
            <a:spLocks noChangeArrowheads="1"/>
          </p:cNvSpPr>
          <p:nvPr/>
        </p:nvSpPr>
        <p:spPr bwMode="auto">
          <a:xfrm>
            <a:off x="12970" y="985183"/>
            <a:ext cx="1219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(Valori medi dell’indice di maturità digitale ordinati in senso decrescente rispetto ai settori)</a:t>
            </a:r>
          </a:p>
        </p:txBody>
      </p:sp>
      <p:sp>
        <p:nvSpPr>
          <p:cNvPr id="4" name="CasellaDiTesto 6">
            <a:extLst>
              <a:ext uri="{FF2B5EF4-FFF2-40B4-BE49-F238E27FC236}">
                <a16:creationId xmlns:a16="http://schemas.microsoft.com/office/drawing/2014/main" id="{AC501684-D5C3-5FBB-1FF7-AFB6C00927CB}"/>
              </a:ext>
            </a:extLst>
          </p:cNvPr>
          <p:cNvSpPr txBox="1">
            <a:spLocks noChangeArrowheads="1"/>
          </p:cNvSpPr>
          <p:nvPr/>
        </p:nvSpPr>
        <p:spPr bwMode="auto">
          <a:xfrm>
            <a:off x="359924" y="124400"/>
            <a:ext cx="114980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La maturità digitale nei settori</a:t>
            </a:r>
          </a:p>
        </p:txBody>
      </p:sp>
      <p:sp>
        <p:nvSpPr>
          <p:cNvPr id="6" name="CasellaDiTesto 5">
            <a:extLst>
              <a:ext uri="{FF2B5EF4-FFF2-40B4-BE49-F238E27FC236}">
                <a16:creationId xmlns:a16="http://schemas.microsoft.com/office/drawing/2014/main" id="{0510F258-DFD5-FB7C-7DFF-770242D16B8B}"/>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graphicFrame>
        <p:nvGraphicFramePr>
          <p:cNvPr id="2" name="Grafico 1">
            <a:extLst>
              <a:ext uri="{FF2B5EF4-FFF2-40B4-BE49-F238E27FC236}">
                <a16:creationId xmlns:a16="http://schemas.microsoft.com/office/drawing/2014/main" id="{2552A725-C84F-49B7-A8F4-AD4F52C6627E}"/>
              </a:ext>
            </a:extLst>
          </p:cNvPr>
          <p:cNvGraphicFramePr>
            <a:graphicFrameLocks/>
          </p:cNvGraphicFramePr>
          <p:nvPr>
            <p:extLst>
              <p:ext uri="{D42A27DB-BD31-4B8C-83A1-F6EECF244321}">
                <p14:modId xmlns:p14="http://schemas.microsoft.com/office/powerpoint/2010/main" val="2929777929"/>
              </p:ext>
            </p:extLst>
          </p:nvPr>
        </p:nvGraphicFramePr>
        <p:xfrm>
          <a:off x="2028300" y="1483109"/>
          <a:ext cx="7719204" cy="4648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72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5">
            <a:extLst>
              <a:ext uri="{FF2B5EF4-FFF2-40B4-BE49-F238E27FC236}">
                <a16:creationId xmlns:a16="http://schemas.microsoft.com/office/drawing/2014/main" id="{E02D006B-BAD6-3EBE-B3AB-3F3D779A1202}"/>
              </a:ext>
            </a:extLst>
          </p:cNvPr>
          <p:cNvSpPr txBox="1">
            <a:spLocks noChangeArrowheads="1"/>
          </p:cNvSpPr>
          <p:nvPr/>
        </p:nvSpPr>
        <p:spPr bwMode="auto">
          <a:xfrm>
            <a:off x="12970" y="1080429"/>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(Valori medi dell’indice di maturità digitale ordinati in senso decrescente rispetto ai macro-processi, </a:t>
            </a:r>
          </a:p>
          <a:p>
            <a:pPr algn="ctr">
              <a:spcBef>
                <a:spcPts val="0"/>
              </a:spcBef>
              <a:buNone/>
            </a:pPr>
            <a:r>
              <a:rPr lang="it-IT" altLang="it-IT" sz="1600" dirty="0">
                <a:latin typeface="Arial" panose="020B0604020202020204" pitchFamily="34" charset="0"/>
                <a:cs typeface="Arial" panose="020B0604020202020204" pitchFamily="34" charset="0"/>
              </a:rPr>
              <a:t>min e max delle quattro dimensioni di analisi)</a:t>
            </a:r>
          </a:p>
        </p:txBody>
      </p:sp>
      <p:sp>
        <p:nvSpPr>
          <p:cNvPr id="3" name="CasellaDiTesto 6">
            <a:extLst>
              <a:ext uri="{FF2B5EF4-FFF2-40B4-BE49-F238E27FC236}">
                <a16:creationId xmlns:a16="http://schemas.microsoft.com/office/drawing/2014/main" id="{CF036B72-011A-1867-29A1-BC4D7A7150F6}"/>
              </a:ext>
            </a:extLst>
          </p:cNvPr>
          <p:cNvSpPr txBox="1">
            <a:spLocks noChangeArrowheads="1"/>
          </p:cNvSpPr>
          <p:nvPr/>
        </p:nvSpPr>
        <p:spPr bwMode="auto">
          <a:xfrm>
            <a:off x="359924" y="124400"/>
            <a:ext cx="114980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La maturità digitale negli otto macro-processi</a:t>
            </a:r>
          </a:p>
        </p:txBody>
      </p:sp>
      <p:sp>
        <p:nvSpPr>
          <p:cNvPr id="6" name="CasellaDiTesto 5">
            <a:extLst>
              <a:ext uri="{FF2B5EF4-FFF2-40B4-BE49-F238E27FC236}">
                <a16:creationId xmlns:a16="http://schemas.microsoft.com/office/drawing/2014/main" id="{34227CA8-EFA7-ED52-2C95-9D392F34C9D5}"/>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pic>
        <p:nvPicPr>
          <p:cNvPr id="7" name="Immagine 6">
            <a:extLst>
              <a:ext uri="{FF2B5EF4-FFF2-40B4-BE49-F238E27FC236}">
                <a16:creationId xmlns:a16="http://schemas.microsoft.com/office/drawing/2014/main" id="{8BFBD7FC-3983-5EE6-F1B1-59C967480AE7}"/>
              </a:ext>
            </a:extLst>
          </p:cNvPr>
          <p:cNvPicPr>
            <a:picLocks noChangeAspect="1"/>
          </p:cNvPicPr>
          <p:nvPr/>
        </p:nvPicPr>
        <p:blipFill>
          <a:blip r:embed="rId3"/>
          <a:stretch>
            <a:fillRect/>
          </a:stretch>
        </p:blipFill>
        <p:spPr>
          <a:xfrm>
            <a:off x="2675467" y="1718936"/>
            <a:ext cx="7780867" cy="4412344"/>
          </a:xfrm>
          <a:prstGeom prst="rect">
            <a:avLst/>
          </a:prstGeom>
        </p:spPr>
      </p:pic>
    </p:spTree>
    <p:extLst>
      <p:ext uri="{BB962C8B-B14F-4D97-AF65-F5344CB8AC3E}">
        <p14:creationId xmlns:p14="http://schemas.microsoft.com/office/powerpoint/2010/main" val="211875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5">
            <a:extLst>
              <a:ext uri="{FF2B5EF4-FFF2-40B4-BE49-F238E27FC236}">
                <a16:creationId xmlns:a16="http://schemas.microsoft.com/office/drawing/2014/main" id="{E02D006B-BAD6-3EBE-B3AB-3F3D779A1202}"/>
              </a:ext>
            </a:extLst>
          </p:cNvPr>
          <p:cNvSpPr txBox="1">
            <a:spLocks noChangeArrowheads="1"/>
          </p:cNvSpPr>
          <p:nvPr/>
        </p:nvSpPr>
        <p:spPr bwMode="auto">
          <a:xfrm>
            <a:off x="1351692" y="1345757"/>
            <a:ext cx="95145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(Valori massimi ordinati in senso crescente rispetto ai settori)</a:t>
            </a:r>
          </a:p>
        </p:txBody>
      </p:sp>
      <p:sp>
        <p:nvSpPr>
          <p:cNvPr id="4" name="CasellaDiTesto 3">
            <a:extLst>
              <a:ext uri="{FF2B5EF4-FFF2-40B4-BE49-F238E27FC236}">
                <a16:creationId xmlns:a16="http://schemas.microsoft.com/office/drawing/2014/main" id="{EC64165F-465B-3C4E-D3E8-67621B901738}"/>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sp>
        <p:nvSpPr>
          <p:cNvPr id="6" name="CasellaDiTesto 6">
            <a:extLst>
              <a:ext uri="{FF2B5EF4-FFF2-40B4-BE49-F238E27FC236}">
                <a16:creationId xmlns:a16="http://schemas.microsoft.com/office/drawing/2014/main" id="{F38EE4EB-79FC-3F89-C26A-DAF90D674FB4}"/>
              </a:ext>
            </a:extLst>
          </p:cNvPr>
          <p:cNvSpPr txBox="1">
            <a:spLocks noChangeArrowheads="1"/>
          </p:cNvSpPr>
          <p:nvPr/>
        </p:nvSpPr>
        <p:spPr bwMode="auto">
          <a:xfrm>
            <a:off x="359924" y="124400"/>
            <a:ext cx="11498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Produzione e R&amp;D </a:t>
            </a:r>
          </a:p>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i macro-processi più digitalizzati</a:t>
            </a:r>
          </a:p>
        </p:txBody>
      </p:sp>
      <p:graphicFrame>
        <p:nvGraphicFramePr>
          <p:cNvPr id="3" name="Grafico 2">
            <a:extLst>
              <a:ext uri="{FF2B5EF4-FFF2-40B4-BE49-F238E27FC236}">
                <a16:creationId xmlns:a16="http://schemas.microsoft.com/office/drawing/2014/main" id="{87A30A36-7CD3-F888-EC3A-353D416127A3}"/>
              </a:ext>
            </a:extLst>
          </p:cNvPr>
          <p:cNvGraphicFramePr>
            <a:graphicFrameLocks/>
          </p:cNvGraphicFramePr>
          <p:nvPr>
            <p:extLst>
              <p:ext uri="{D42A27DB-BD31-4B8C-83A1-F6EECF244321}">
                <p14:modId xmlns:p14="http://schemas.microsoft.com/office/powerpoint/2010/main" val="2356947665"/>
              </p:ext>
            </p:extLst>
          </p:nvPr>
        </p:nvGraphicFramePr>
        <p:xfrm>
          <a:off x="6108970" y="2258383"/>
          <a:ext cx="4746625" cy="3298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id="{885BE149-CC53-C8A6-1CA3-8468BF3A09C8}"/>
              </a:ext>
            </a:extLst>
          </p:cNvPr>
          <p:cNvGraphicFramePr>
            <a:graphicFrameLocks/>
          </p:cNvGraphicFramePr>
          <p:nvPr>
            <p:extLst>
              <p:ext uri="{D42A27DB-BD31-4B8C-83A1-F6EECF244321}">
                <p14:modId xmlns:p14="http://schemas.microsoft.com/office/powerpoint/2010/main" val="3528358300"/>
              </p:ext>
            </p:extLst>
          </p:nvPr>
        </p:nvGraphicFramePr>
        <p:xfrm>
          <a:off x="628015" y="1907243"/>
          <a:ext cx="5175250" cy="3937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3076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67581519-3930-D6A0-8D02-AAB661FC40EC}"/>
              </a:ext>
            </a:extLst>
          </p:cNvPr>
          <p:cNvSpPr txBox="1">
            <a:spLocks noChangeArrowheads="1"/>
          </p:cNvSpPr>
          <p:nvPr/>
        </p:nvSpPr>
        <p:spPr bwMode="auto">
          <a:xfrm>
            <a:off x="4988205" y="1768736"/>
            <a:ext cx="2363571" cy="830997"/>
          </a:xfrm>
          <a:prstGeom prst="rect">
            <a:avLst/>
          </a:prstGeom>
          <a:noFill/>
          <a:ln w="9525">
            <a:noFill/>
            <a:miter lim="800000"/>
            <a:headEnd/>
            <a:tailEnd/>
          </a:ln>
        </p:spPr>
        <p:txBody>
          <a:bodyPr wrap="square">
            <a:spAutoFit/>
          </a:bodyPr>
          <a:lstStyle/>
          <a:p>
            <a:pPr algn="ctr">
              <a:spcBef>
                <a:spcPct val="0"/>
              </a:spcBef>
              <a:spcAft>
                <a:spcPts val="1200"/>
              </a:spcAft>
            </a:pPr>
            <a:r>
              <a:rPr lang="it-IT" altLang="it-IT" sz="1600" b="1" dirty="0">
                <a:latin typeface="Arial" panose="020B0604020202020204" pitchFamily="34" charset="0"/>
                <a:cs typeface="Arial" panose="020B0604020202020204" pitchFamily="34" charset="0"/>
              </a:rPr>
              <a:t>Più di 6 imprese su 10</a:t>
            </a:r>
            <a:r>
              <a:rPr lang="it-IT" altLang="it-IT" sz="1600" dirty="0">
                <a:latin typeface="Arial" panose="020B0604020202020204" pitchFamily="34" charset="0"/>
                <a:cs typeface="Arial" panose="020B0604020202020204" pitchFamily="34" charset="0"/>
              </a:rPr>
              <a:t> hanno sviluppato uno smart product</a:t>
            </a:r>
          </a:p>
        </p:txBody>
      </p:sp>
      <p:sp>
        <p:nvSpPr>
          <p:cNvPr id="16" name="CasellaDiTesto 15">
            <a:extLst>
              <a:ext uri="{FF2B5EF4-FFF2-40B4-BE49-F238E27FC236}">
                <a16:creationId xmlns:a16="http://schemas.microsoft.com/office/drawing/2014/main" id="{524E596D-4959-4B78-2406-16458B81888E}"/>
              </a:ext>
            </a:extLst>
          </p:cNvPr>
          <p:cNvSpPr txBox="1">
            <a:spLocks noChangeArrowheads="1"/>
          </p:cNvSpPr>
          <p:nvPr/>
        </p:nvSpPr>
        <p:spPr bwMode="auto">
          <a:xfrm>
            <a:off x="9008743" y="1422204"/>
            <a:ext cx="2666953" cy="1323439"/>
          </a:xfrm>
          <a:prstGeom prst="rect">
            <a:avLst/>
          </a:prstGeom>
          <a:noFill/>
          <a:ln w="9525">
            <a:noFill/>
            <a:miter lim="800000"/>
            <a:headEnd/>
            <a:tailEnd/>
          </a:ln>
        </p:spPr>
        <p:txBody>
          <a:bodyPr wrap="square">
            <a:spAutoFit/>
          </a:bodyPr>
          <a:lstStyle/>
          <a:p>
            <a:pPr algn="ctr">
              <a:spcBef>
                <a:spcPct val="0"/>
              </a:spcBef>
            </a:pPr>
            <a:r>
              <a:rPr lang="it-IT" altLang="it-IT" sz="1600" b="1" dirty="0">
                <a:latin typeface="Arial" panose="020B0604020202020204" pitchFamily="34" charset="0"/>
                <a:cs typeface="Arial" panose="020B0604020202020204" pitchFamily="34" charset="0"/>
              </a:rPr>
              <a:t>Poco meno del 50%</a:t>
            </a:r>
          </a:p>
          <a:p>
            <a:pPr algn="ctr">
              <a:spcBef>
                <a:spcPct val="0"/>
              </a:spcBef>
            </a:pPr>
            <a:r>
              <a:rPr lang="it-IT" altLang="it-IT" sz="1600" b="1" dirty="0">
                <a:latin typeface="Arial" panose="020B0604020202020204" pitchFamily="34" charset="0"/>
                <a:cs typeface="Arial" panose="020B0604020202020204" pitchFamily="34" charset="0"/>
              </a:rPr>
              <a:t> </a:t>
            </a:r>
            <a:r>
              <a:rPr lang="it-IT" altLang="it-IT" sz="1600" dirty="0">
                <a:latin typeface="Arial" panose="020B0604020202020204" pitchFamily="34" charset="0"/>
                <a:cs typeface="Arial" panose="020B0604020202020204" pitchFamily="34" charset="0"/>
              </a:rPr>
              <a:t>delle imprese mappate ritiene matura la propria cultura aziendale su Industry 4.0</a:t>
            </a:r>
          </a:p>
        </p:txBody>
      </p:sp>
      <p:pic>
        <p:nvPicPr>
          <p:cNvPr id="25" name="Immagine 24">
            <a:extLst>
              <a:ext uri="{FF2B5EF4-FFF2-40B4-BE49-F238E27FC236}">
                <a16:creationId xmlns:a16="http://schemas.microsoft.com/office/drawing/2014/main" id="{149DA9DA-76E0-732D-BB63-0B1002DB5673}"/>
              </a:ext>
            </a:extLst>
          </p:cNvPr>
          <p:cNvPicPr>
            <a:picLocks noChangeAspect="1"/>
          </p:cNvPicPr>
          <p:nvPr/>
        </p:nvPicPr>
        <p:blipFill>
          <a:blip r:embed="rId3"/>
          <a:stretch>
            <a:fillRect/>
          </a:stretch>
        </p:blipFill>
        <p:spPr>
          <a:xfrm>
            <a:off x="9785630" y="305062"/>
            <a:ext cx="1113177" cy="1113177"/>
          </a:xfrm>
          <a:prstGeom prst="rect">
            <a:avLst/>
          </a:prstGeom>
        </p:spPr>
      </p:pic>
      <p:pic>
        <p:nvPicPr>
          <p:cNvPr id="27" name="Immagine 26">
            <a:extLst>
              <a:ext uri="{FF2B5EF4-FFF2-40B4-BE49-F238E27FC236}">
                <a16:creationId xmlns:a16="http://schemas.microsoft.com/office/drawing/2014/main" id="{A4A655AF-855D-5FFE-6E86-C5986875828D}"/>
              </a:ext>
            </a:extLst>
          </p:cNvPr>
          <p:cNvPicPr>
            <a:picLocks noChangeAspect="1"/>
          </p:cNvPicPr>
          <p:nvPr/>
        </p:nvPicPr>
        <p:blipFill>
          <a:blip r:embed="rId4"/>
          <a:stretch>
            <a:fillRect/>
          </a:stretch>
        </p:blipFill>
        <p:spPr>
          <a:xfrm>
            <a:off x="5530032" y="639778"/>
            <a:ext cx="1220550" cy="1220550"/>
          </a:xfrm>
          <a:prstGeom prst="rect">
            <a:avLst/>
          </a:prstGeom>
        </p:spPr>
      </p:pic>
      <p:sp>
        <p:nvSpPr>
          <p:cNvPr id="28" name="CasellaDiTesto 27">
            <a:extLst>
              <a:ext uri="{FF2B5EF4-FFF2-40B4-BE49-F238E27FC236}">
                <a16:creationId xmlns:a16="http://schemas.microsoft.com/office/drawing/2014/main" id="{4D608B86-18D9-C057-FFB4-52A261EA050F}"/>
              </a:ext>
            </a:extLst>
          </p:cNvPr>
          <p:cNvSpPr txBox="1">
            <a:spLocks noChangeArrowheads="1"/>
          </p:cNvSpPr>
          <p:nvPr/>
        </p:nvSpPr>
        <p:spPr bwMode="auto">
          <a:xfrm>
            <a:off x="205015" y="1405146"/>
            <a:ext cx="2964873" cy="1323439"/>
          </a:xfrm>
          <a:prstGeom prst="rect">
            <a:avLst/>
          </a:prstGeom>
          <a:noFill/>
          <a:ln w="9525">
            <a:noFill/>
            <a:miter lim="800000"/>
            <a:headEnd/>
            <a:tailEnd/>
          </a:ln>
        </p:spPr>
        <p:txBody>
          <a:bodyPr wrap="square">
            <a:spAutoFit/>
          </a:bodyPr>
          <a:lstStyle/>
          <a:p>
            <a:pPr algn="ctr">
              <a:spcBef>
                <a:spcPct val="0"/>
              </a:spcBef>
            </a:pPr>
            <a:r>
              <a:rPr lang="it-IT" altLang="it-IT" sz="1600" b="1" dirty="0">
                <a:latin typeface="Arial" panose="020B0604020202020204" pitchFamily="34" charset="0"/>
                <a:cs typeface="Arial" panose="020B0604020202020204" pitchFamily="34" charset="0"/>
              </a:rPr>
              <a:t>Per più della metà </a:t>
            </a:r>
          </a:p>
          <a:p>
            <a:pPr algn="ctr">
              <a:spcBef>
                <a:spcPct val="0"/>
              </a:spcBef>
            </a:pPr>
            <a:r>
              <a:rPr lang="it-IT" altLang="it-IT" sz="1600" dirty="0">
                <a:latin typeface="Arial" panose="020B0604020202020204" pitchFamily="34" charset="0"/>
                <a:cs typeface="Arial" panose="020B0604020202020204" pitchFamily="34" charset="0"/>
              </a:rPr>
              <a:t>delle imprese le strategie di Industry 4.0 sono definite dalla proprietà e per il </a:t>
            </a:r>
            <a:r>
              <a:rPr lang="it-IT" altLang="it-IT" sz="1600" b="1" dirty="0">
                <a:latin typeface="Arial" panose="020B0604020202020204" pitchFamily="34" charset="0"/>
                <a:cs typeface="Arial" panose="020B0604020202020204" pitchFamily="34" charset="0"/>
              </a:rPr>
              <a:t>30%</a:t>
            </a:r>
            <a:r>
              <a:rPr lang="it-IT" altLang="it-IT" sz="1600" dirty="0">
                <a:latin typeface="Arial" panose="020B0604020202020204" pitchFamily="34" charset="0"/>
                <a:cs typeface="Arial" panose="020B0604020202020204" pitchFamily="34" charset="0"/>
              </a:rPr>
              <a:t> dalla direzione generale</a:t>
            </a:r>
          </a:p>
        </p:txBody>
      </p:sp>
      <p:pic>
        <p:nvPicPr>
          <p:cNvPr id="31" name="Immagine 30">
            <a:extLst>
              <a:ext uri="{FF2B5EF4-FFF2-40B4-BE49-F238E27FC236}">
                <a16:creationId xmlns:a16="http://schemas.microsoft.com/office/drawing/2014/main" id="{DA9A6306-7301-F7DF-8820-34A11C5D8BE9}"/>
              </a:ext>
            </a:extLst>
          </p:cNvPr>
          <p:cNvPicPr>
            <a:picLocks noChangeAspect="1"/>
          </p:cNvPicPr>
          <p:nvPr/>
        </p:nvPicPr>
        <p:blipFill>
          <a:blip r:embed="rId5"/>
          <a:stretch>
            <a:fillRect/>
          </a:stretch>
        </p:blipFill>
        <p:spPr>
          <a:xfrm>
            <a:off x="1138291" y="226091"/>
            <a:ext cx="1065452" cy="1065452"/>
          </a:xfrm>
          <a:prstGeom prst="rect">
            <a:avLst/>
          </a:prstGeom>
        </p:spPr>
      </p:pic>
      <p:sp>
        <p:nvSpPr>
          <p:cNvPr id="2" name="CasellaDiTesto 6">
            <a:extLst>
              <a:ext uri="{FF2B5EF4-FFF2-40B4-BE49-F238E27FC236}">
                <a16:creationId xmlns:a16="http://schemas.microsoft.com/office/drawing/2014/main" id="{1F0112D3-531D-5556-7818-1AFE7B53E769}"/>
              </a:ext>
            </a:extLst>
          </p:cNvPr>
          <p:cNvSpPr txBox="1">
            <a:spLocks noChangeArrowheads="1"/>
          </p:cNvSpPr>
          <p:nvPr/>
        </p:nvSpPr>
        <p:spPr bwMode="auto">
          <a:xfrm>
            <a:off x="4319082" y="76659"/>
            <a:ext cx="35797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dirty="0">
                <a:solidFill>
                  <a:schemeClr val="tx2"/>
                </a:solidFill>
                <a:latin typeface="Arial" panose="020B0604020202020204" pitchFamily="34" charset="0"/>
                <a:cs typeface="Arial" panose="020B0604020202020204" pitchFamily="34" charset="0"/>
              </a:rPr>
              <a:t>Le strategie aziendali</a:t>
            </a:r>
          </a:p>
        </p:txBody>
      </p:sp>
      <p:sp>
        <p:nvSpPr>
          <p:cNvPr id="13" name="Rettangolo 12">
            <a:extLst>
              <a:ext uri="{FF2B5EF4-FFF2-40B4-BE49-F238E27FC236}">
                <a16:creationId xmlns:a16="http://schemas.microsoft.com/office/drawing/2014/main" id="{C1D7C53B-C883-4F4A-B8B8-79C9C09CA77B}"/>
              </a:ext>
            </a:extLst>
          </p:cNvPr>
          <p:cNvSpPr/>
          <p:nvPr/>
        </p:nvSpPr>
        <p:spPr>
          <a:xfrm>
            <a:off x="8940148" y="259222"/>
            <a:ext cx="2814268" cy="2494464"/>
          </a:xfrm>
          <a:prstGeom prst="rect">
            <a:avLst/>
          </a:prstGeom>
          <a:noFill/>
          <a:ln w="317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4" name="Rettangolo 13">
            <a:extLst>
              <a:ext uri="{FF2B5EF4-FFF2-40B4-BE49-F238E27FC236}">
                <a16:creationId xmlns:a16="http://schemas.microsoft.com/office/drawing/2014/main" id="{B69E67B3-4B4C-F28A-BD15-AC25D7EC8923}"/>
              </a:ext>
            </a:extLst>
          </p:cNvPr>
          <p:cNvSpPr/>
          <p:nvPr/>
        </p:nvSpPr>
        <p:spPr>
          <a:xfrm>
            <a:off x="4987503" y="641040"/>
            <a:ext cx="2364273" cy="2231373"/>
          </a:xfrm>
          <a:prstGeom prst="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5" name="Rettangolo 14">
            <a:extLst>
              <a:ext uri="{FF2B5EF4-FFF2-40B4-BE49-F238E27FC236}">
                <a16:creationId xmlns:a16="http://schemas.microsoft.com/office/drawing/2014/main" id="{27D39701-77CD-7A8C-27A0-D99964689882}"/>
              </a:ext>
            </a:extLst>
          </p:cNvPr>
          <p:cNvSpPr/>
          <p:nvPr/>
        </p:nvSpPr>
        <p:spPr>
          <a:xfrm>
            <a:off x="238462" y="105269"/>
            <a:ext cx="2919048" cy="2747479"/>
          </a:xfrm>
          <a:prstGeom prst="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7" name="CasellaDiTesto 16">
            <a:extLst>
              <a:ext uri="{FF2B5EF4-FFF2-40B4-BE49-F238E27FC236}">
                <a16:creationId xmlns:a16="http://schemas.microsoft.com/office/drawing/2014/main" id="{D0E439E5-FB2B-D191-DFBA-4D23349C4883}"/>
              </a:ext>
            </a:extLst>
          </p:cNvPr>
          <p:cNvSpPr txBox="1">
            <a:spLocks noChangeArrowheads="1"/>
          </p:cNvSpPr>
          <p:nvPr/>
        </p:nvSpPr>
        <p:spPr bwMode="auto">
          <a:xfrm>
            <a:off x="238462" y="3929776"/>
            <a:ext cx="2858498" cy="1569660"/>
          </a:xfrm>
          <a:prstGeom prst="rect">
            <a:avLst/>
          </a:prstGeom>
          <a:noFill/>
          <a:ln w="9525">
            <a:noFill/>
            <a:miter lim="800000"/>
            <a:headEnd/>
            <a:tailEnd/>
          </a:ln>
        </p:spPr>
        <p:txBody>
          <a:bodyPr wrap="square">
            <a:spAutoFit/>
          </a:bodyPr>
          <a:lstStyle/>
          <a:p>
            <a:pPr algn="ctr">
              <a:spcBef>
                <a:spcPct val="0"/>
              </a:spcBef>
            </a:pPr>
            <a:r>
              <a:rPr lang="it-IT" altLang="it-IT" sz="1600" b="1" dirty="0">
                <a:latin typeface="Arial" panose="020B0604020202020204" pitchFamily="34" charset="0"/>
                <a:cs typeface="Arial" panose="020B0604020202020204" pitchFamily="34" charset="0"/>
              </a:rPr>
              <a:t>Circa 1/3</a:t>
            </a:r>
            <a:r>
              <a:rPr lang="it-IT" altLang="it-IT" sz="1600" dirty="0">
                <a:latin typeface="Arial" panose="020B0604020202020204" pitchFamily="34" charset="0"/>
                <a:cs typeface="Arial" panose="020B0604020202020204" pitchFamily="34" charset="0"/>
              </a:rPr>
              <a:t> </a:t>
            </a:r>
          </a:p>
          <a:p>
            <a:pPr algn="ctr">
              <a:spcBef>
                <a:spcPct val="0"/>
              </a:spcBef>
              <a:spcAft>
                <a:spcPts val="1200"/>
              </a:spcAft>
            </a:pPr>
            <a:r>
              <a:rPr lang="it-IT" altLang="it-IT" sz="1600" dirty="0">
                <a:latin typeface="Arial" panose="020B0604020202020204" pitchFamily="34" charset="0"/>
                <a:cs typeface="Arial" panose="020B0604020202020204" pitchFamily="34" charset="0"/>
              </a:rPr>
              <a:t>delle imprese considera Industry 4.0 parte delle proprie strategie aziendali acquisendo una leadership rispetto ai competitor</a:t>
            </a:r>
          </a:p>
        </p:txBody>
      </p:sp>
      <p:pic>
        <p:nvPicPr>
          <p:cNvPr id="19" name="Immagine 18">
            <a:extLst>
              <a:ext uri="{FF2B5EF4-FFF2-40B4-BE49-F238E27FC236}">
                <a16:creationId xmlns:a16="http://schemas.microsoft.com/office/drawing/2014/main" id="{0DD8AB7F-4451-6236-2F12-BDAA81FD621D}"/>
              </a:ext>
            </a:extLst>
          </p:cNvPr>
          <p:cNvPicPr>
            <a:picLocks noChangeAspect="1"/>
          </p:cNvPicPr>
          <p:nvPr/>
        </p:nvPicPr>
        <p:blipFill>
          <a:blip r:embed="rId6"/>
          <a:stretch>
            <a:fillRect/>
          </a:stretch>
        </p:blipFill>
        <p:spPr>
          <a:xfrm>
            <a:off x="1185101" y="3067467"/>
            <a:ext cx="956624" cy="956624"/>
          </a:xfrm>
          <a:prstGeom prst="rect">
            <a:avLst/>
          </a:prstGeom>
        </p:spPr>
      </p:pic>
      <p:sp>
        <p:nvSpPr>
          <p:cNvPr id="22" name="CasellaDiTesto 21">
            <a:extLst>
              <a:ext uri="{FF2B5EF4-FFF2-40B4-BE49-F238E27FC236}">
                <a16:creationId xmlns:a16="http://schemas.microsoft.com/office/drawing/2014/main" id="{5B3630FF-5653-A359-73C4-878313BB4828}"/>
              </a:ext>
            </a:extLst>
          </p:cNvPr>
          <p:cNvSpPr txBox="1">
            <a:spLocks noChangeArrowheads="1"/>
          </p:cNvSpPr>
          <p:nvPr/>
        </p:nvSpPr>
        <p:spPr bwMode="auto">
          <a:xfrm>
            <a:off x="6477493" y="4697500"/>
            <a:ext cx="2467362" cy="1077218"/>
          </a:xfrm>
          <a:prstGeom prst="rect">
            <a:avLst/>
          </a:prstGeom>
          <a:noFill/>
          <a:ln w="9525">
            <a:noFill/>
            <a:miter lim="800000"/>
            <a:headEnd/>
            <a:tailEnd/>
          </a:ln>
        </p:spPr>
        <p:txBody>
          <a:bodyPr wrap="square">
            <a:spAutoFit/>
          </a:bodyPr>
          <a:lstStyle/>
          <a:p>
            <a:pPr algn="ctr">
              <a:spcBef>
                <a:spcPct val="0"/>
              </a:spcBef>
            </a:pPr>
            <a:r>
              <a:rPr lang="it-IT" altLang="it-IT" sz="1600" b="1" dirty="0">
                <a:latin typeface="Arial" panose="020B0604020202020204" pitchFamily="34" charset="0"/>
                <a:cs typeface="Arial" panose="020B0604020202020204" pitchFamily="34" charset="0"/>
              </a:rPr>
              <a:t>6 imprese su 10 </a:t>
            </a:r>
          </a:p>
          <a:p>
            <a:pPr algn="ctr">
              <a:spcBef>
                <a:spcPct val="0"/>
              </a:spcBef>
            </a:pPr>
            <a:r>
              <a:rPr lang="it-IT" altLang="it-IT" sz="1600" dirty="0">
                <a:latin typeface="Arial" panose="020B0604020202020204" pitchFamily="34" charset="0"/>
                <a:cs typeface="Arial" panose="020B0604020202020204" pitchFamily="34" charset="0"/>
              </a:rPr>
              <a:t>non stimano l’impatto economico-finanziario ed operativo di Industry 4.0</a:t>
            </a:r>
          </a:p>
        </p:txBody>
      </p:sp>
      <p:pic>
        <p:nvPicPr>
          <p:cNvPr id="26" name="Immagine 25">
            <a:extLst>
              <a:ext uri="{FF2B5EF4-FFF2-40B4-BE49-F238E27FC236}">
                <a16:creationId xmlns:a16="http://schemas.microsoft.com/office/drawing/2014/main" id="{6CA69EC8-86D9-681C-B7ED-B657A8ED124D}"/>
              </a:ext>
            </a:extLst>
          </p:cNvPr>
          <p:cNvPicPr>
            <a:picLocks noChangeAspect="1"/>
          </p:cNvPicPr>
          <p:nvPr/>
        </p:nvPicPr>
        <p:blipFill>
          <a:blip r:embed="rId7"/>
          <a:stretch>
            <a:fillRect/>
          </a:stretch>
        </p:blipFill>
        <p:spPr>
          <a:xfrm>
            <a:off x="7109963" y="3479504"/>
            <a:ext cx="1154002" cy="1154002"/>
          </a:xfrm>
          <a:prstGeom prst="rect">
            <a:avLst/>
          </a:prstGeom>
        </p:spPr>
      </p:pic>
      <p:sp>
        <p:nvSpPr>
          <p:cNvPr id="29" name="Rettangolo 28">
            <a:extLst>
              <a:ext uri="{FF2B5EF4-FFF2-40B4-BE49-F238E27FC236}">
                <a16:creationId xmlns:a16="http://schemas.microsoft.com/office/drawing/2014/main" id="{D968FE79-B3FA-9B04-973B-36DDB0E51DCE}"/>
              </a:ext>
            </a:extLst>
          </p:cNvPr>
          <p:cNvSpPr/>
          <p:nvPr/>
        </p:nvSpPr>
        <p:spPr>
          <a:xfrm>
            <a:off x="313312" y="3050024"/>
            <a:ext cx="2814266" cy="26466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2" name="Rettangolo 31">
            <a:extLst>
              <a:ext uri="{FF2B5EF4-FFF2-40B4-BE49-F238E27FC236}">
                <a16:creationId xmlns:a16="http://schemas.microsoft.com/office/drawing/2014/main" id="{9C54AA07-D095-11EA-A2C0-A9FFA78CA0B2}"/>
              </a:ext>
            </a:extLst>
          </p:cNvPr>
          <p:cNvSpPr/>
          <p:nvPr/>
        </p:nvSpPr>
        <p:spPr>
          <a:xfrm>
            <a:off x="6335756" y="3381444"/>
            <a:ext cx="2814267" cy="26422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3" name="CasellaDiTesto 32">
            <a:extLst>
              <a:ext uri="{FF2B5EF4-FFF2-40B4-BE49-F238E27FC236}">
                <a16:creationId xmlns:a16="http://schemas.microsoft.com/office/drawing/2014/main" id="{31DE9C72-E0DA-7857-FD45-A26DDE41CD36}"/>
              </a:ext>
            </a:extLst>
          </p:cNvPr>
          <p:cNvSpPr txBox="1">
            <a:spLocks noChangeArrowheads="1"/>
          </p:cNvSpPr>
          <p:nvPr/>
        </p:nvSpPr>
        <p:spPr bwMode="auto">
          <a:xfrm>
            <a:off x="3249695" y="4740876"/>
            <a:ext cx="2854036" cy="1077218"/>
          </a:xfrm>
          <a:prstGeom prst="rect">
            <a:avLst/>
          </a:prstGeom>
          <a:noFill/>
          <a:ln w="9525">
            <a:noFill/>
            <a:miter lim="800000"/>
            <a:headEnd/>
            <a:tailEnd/>
          </a:ln>
        </p:spPr>
        <p:txBody>
          <a:bodyPr wrap="square">
            <a:spAutoFit/>
          </a:bodyPr>
          <a:lstStyle/>
          <a:p>
            <a:pPr algn="ctr">
              <a:spcBef>
                <a:spcPct val="0"/>
              </a:spcBef>
              <a:spcAft>
                <a:spcPts val="1200"/>
              </a:spcAft>
            </a:pPr>
            <a:r>
              <a:rPr lang="it-IT" altLang="it-IT" sz="1600" b="1" dirty="0">
                <a:latin typeface="Arial" panose="020B0604020202020204" pitchFamily="34" charset="0"/>
                <a:cs typeface="Arial" panose="020B0604020202020204" pitchFamily="34" charset="0"/>
              </a:rPr>
              <a:t>Solo</a:t>
            </a:r>
            <a:r>
              <a:rPr lang="it-IT" altLang="it-IT" sz="1600" dirty="0">
                <a:latin typeface="Arial" panose="020B0604020202020204" pitchFamily="34" charset="0"/>
                <a:cs typeface="Arial" panose="020B0604020202020204" pitchFamily="34" charset="0"/>
              </a:rPr>
              <a:t> </a:t>
            </a:r>
            <a:r>
              <a:rPr lang="it-IT" altLang="it-IT" sz="1600" b="1" dirty="0">
                <a:latin typeface="Arial" panose="020B0604020202020204" pitchFamily="34" charset="0"/>
                <a:cs typeface="Arial" panose="020B0604020202020204" pitchFamily="34" charset="0"/>
              </a:rPr>
              <a:t>4 imprese su 10 </a:t>
            </a:r>
            <a:r>
              <a:rPr lang="it-IT" altLang="it-IT" sz="1600" dirty="0">
                <a:latin typeface="Arial" panose="020B0604020202020204" pitchFamily="34" charset="0"/>
                <a:cs typeface="Arial" panose="020B0604020202020204" pitchFamily="34" charset="0"/>
              </a:rPr>
              <a:t>riconoscono, sviluppano e premiano le competenze di Industry 4.0</a:t>
            </a:r>
          </a:p>
        </p:txBody>
      </p:sp>
      <p:pic>
        <p:nvPicPr>
          <p:cNvPr id="34" name="Immagine 33">
            <a:extLst>
              <a:ext uri="{FF2B5EF4-FFF2-40B4-BE49-F238E27FC236}">
                <a16:creationId xmlns:a16="http://schemas.microsoft.com/office/drawing/2014/main" id="{5F1F6C72-96F0-C0FC-CF4F-41117CFEB218}"/>
              </a:ext>
            </a:extLst>
          </p:cNvPr>
          <p:cNvPicPr>
            <a:picLocks noChangeAspect="1"/>
          </p:cNvPicPr>
          <p:nvPr/>
        </p:nvPicPr>
        <p:blipFill>
          <a:blip r:embed="rId8"/>
          <a:stretch>
            <a:fillRect/>
          </a:stretch>
        </p:blipFill>
        <p:spPr>
          <a:xfrm>
            <a:off x="4131198" y="3582424"/>
            <a:ext cx="1094416" cy="1094416"/>
          </a:xfrm>
          <a:prstGeom prst="rect">
            <a:avLst/>
          </a:prstGeom>
        </p:spPr>
      </p:pic>
      <p:sp>
        <p:nvSpPr>
          <p:cNvPr id="35" name="Rettangolo 34">
            <a:extLst>
              <a:ext uri="{FF2B5EF4-FFF2-40B4-BE49-F238E27FC236}">
                <a16:creationId xmlns:a16="http://schemas.microsoft.com/office/drawing/2014/main" id="{1627FA4A-A40A-BB1C-C2DB-1B4874DF1089}"/>
              </a:ext>
            </a:extLst>
          </p:cNvPr>
          <p:cNvSpPr/>
          <p:nvPr/>
        </p:nvSpPr>
        <p:spPr>
          <a:xfrm>
            <a:off x="3289464" y="3380878"/>
            <a:ext cx="2814267" cy="25052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6" name="CasellaDiTesto 35">
            <a:extLst>
              <a:ext uri="{FF2B5EF4-FFF2-40B4-BE49-F238E27FC236}">
                <a16:creationId xmlns:a16="http://schemas.microsoft.com/office/drawing/2014/main" id="{ED8E4801-4536-286C-57A3-793FDFA7B9A0}"/>
              </a:ext>
            </a:extLst>
          </p:cNvPr>
          <p:cNvSpPr txBox="1">
            <a:spLocks noChangeArrowheads="1"/>
          </p:cNvSpPr>
          <p:nvPr/>
        </p:nvSpPr>
        <p:spPr bwMode="auto">
          <a:xfrm>
            <a:off x="9368333" y="4220281"/>
            <a:ext cx="2510355" cy="1323439"/>
          </a:xfrm>
          <a:prstGeom prst="rect">
            <a:avLst/>
          </a:prstGeom>
          <a:noFill/>
          <a:ln w="9525">
            <a:noFill/>
            <a:miter lim="800000"/>
            <a:headEnd/>
            <a:tailEnd/>
          </a:ln>
        </p:spPr>
        <p:txBody>
          <a:bodyPr wrap="square">
            <a:spAutoFit/>
          </a:bodyPr>
          <a:lstStyle/>
          <a:p>
            <a:pPr algn="ctr">
              <a:spcBef>
                <a:spcPct val="0"/>
              </a:spcBef>
              <a:spcAft>
                <a:spcPts val="1200"/>
              </a:spcAft>
            </a:pPr>
            <a:r>
              <a:rPr lang="it-IT" altLang="it-IT" sz="1600" b="1" dirty="0">
                <a:latin typeface="Arial" panose="020B0604020202020204" pitchFamily="34" charset="0"/>
                <a:cs typeface="Arial" panose="020B0604020202020204" pitchFamily="34" charset="0"/>
              </a:rPr>
              <a:t>Per 7 imprese su 10 </a:t>
            </a:r>
            <a:r>
              <a:rPr lang="it-IT" altLang="it-IT" sz="1600" dirty="0">
                <a:latin typeface="Arial" panose="020B0604020202020204" pitchFamily="34" charset="0"/>
                <a:cs typeface="Arial" panose="020B0604020202020204" pitchFamily="34" charset="0"/>
              </a:rPr>
              <a:t>Industry 4.0 non coinvolge gli attori della catena di fornitura interna ed esterna</a:t>
            </a:r>
          </a:p>
        </p:txBody>
      </p:sp>
      <p:pic>
        <p:nvPicPr>
          <p:cNvPr id="37" name="Immagine 36">
            <a:extLst>
              <a:ext uri="{FF2B5EF4-FFF2-40B4-BE49-F238E27FC236}">
                <a16:creationId xmlns:a16="http://schemas.microsoft.com/office/drawing/2014/main" id="{4E7D2CDF-F4A5-C98E-D14E-0EA8AAEC33F0}"/>
              </a:ext>
            </a:extLst>
          </p:cNvPr>
          <p:cNvPicPr>
            <a:picLocks noChangeAspect="1"/>
          </p:cNvPicPr>
          <p:nvPr/>
        </p:nvPicPr>
        <p:blipFill>
          <a:blip r:embed="rId9"/>
          <a:stretch>
            <a:fillRect/>
          </a:stretch>
        </p:blipFill>
        <p:spPr>
          <a:xfrm flipH="1">
            <a:off x="9964302" y="3099174"/>
            <a:ext cx="1160220" cy="1160220"/>
          </a:xfrm>
          <a:prstGeom prst="rect">
            <a:avLst/>
          </a:prstGeom>
        </p:spPr>
      </p:pic>
      <p:sp>
        <p:nvSpPr>
          <p:cNvPr id="38" name="Rettangolo 37">
            <a:extLst>
              <a:ext uri="{FF2B5EF4-FFF2-40B4-BE49-F238E27FC236}">
                <a16:creationId xmlns:a16="http://schemas.microsoft.com/office/drawing/2014/main" id="{9B764C0D-1742-7AB9-0867-55813FE1CE0A}"/>
              </a:ext>
            </a:extLst>
          </p:cNvPr>
          <p:cNvSpPr/>
          <p:nvPr/>
        </p:nvSpPr>
        <p:spPr>
          <a:xfrm>
            <a:off x="9342527" y="3021233"/>
            <a:ext cx="2510355" cy="26754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a:p>
        </p:txBody>
      </p:sp>
    </p:spTree>
    <p:extLst>
      <p:ext uri="{BB962C8B-B14F-4D97-AF65-F5344CB8AC3E}">
        <p14:creationId xmlns:p14="http://schemas.microsoft.com/office/powerpoint/2010/main" val="22001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a:extLst>
              <a:ext uri="{FF2B5EF4-FFF2-40B4-BE49-F238E27FC236}">
                <a16:creationId xmlns:a16="http://schemas.microsoft.com/office/drawing/2014/main" id="{C7DB3F25-87AB-6283-883A-655DF596EEC8}"/>
              </a:ext>
            </a:extLst>
          </p:cNvPr>
          <p:cNvSpPr txBox="1">
            <a:spLocks noChangeArrowheads="1"/>
          </p:cNvSpPr>
          <p:nvPr/>
        </p:nvSpPr>
        <p:spPr bwMode="auto">
          <a:xfrm>
            <a:off x="3026723" y="1326979"/>
            <a:ext cx="6164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(In % delle imprese sottoposte all’</a:t>
            </a:r>
            <a:r>
              <a:rPr lang="it-IT" altLang="it-IT" sz="1600" dirty="0" err="1">
                <a:latin typeface="Arial" panose="020B0604020202020204" pitchFamily="34" charset="0"/>
                <a:cs typeface="Arial" panose="020B0604020202020204" pitchFamily="34" charset="0"/>
              </a:rPr>
              <a:t>assessment</a:t>
            </a:r>
            <a:r>
              <a:rPr lang="it-IT" altLang="it-IT" sz="1600" dirty="0">
                <a:latin typeface="Arial" panose="020B0604020202020204" pitchFamily="34" charset="0"/>
                <a:cs typeface="Arial" panose="020B0604020202020204" pitchFamily="34" charset="0"/>
              </a:rPr>
              <a:t>)</a:t>
            </a:r>
          </a:p>
        </p:txBody>
      </p:sp>
      <p:sp>
        <p:nvSpPr>
          <p:cNvPr id="4" name="CasellaDiTesto 6">
            <a:extLst>
              <a:ext uri="{FF2B5EF4-FFF2-40B4-BE49-F238E27FC236}">
                <a16:creationId xmlns:a16="http://schemas.microsoft.com/office/drawing/2014/main" id="{A467864F-3170-97EC-F97F-35AB9DF93CD9}"/>
              </a:ext>
            </a:extLst>
          </p:cNvPr>
          <p:cNvSpPr txBox="1">
            <a:spLocks noChangeArrowheads="1"/>
          </p:cNvSpPr>
          <p:nvPr/>
        </p:nvSpPr>
        <p:spPr bwMode="auto">
          <a:xfrm>
            <a:off x="359924" y="124400"/>
            <a:ext cx="11498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Rischi e vincoli all’implementazione </a:t>
            </a:r>
          </a:p>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della digitalizzazione</a:t>
            </a:r>
          </a:p>
        </p:txBody>
      </p:sp>
      <p:sp>
        <p:nvSpPr>
          <p:cNvPr id="5" name="CasellaDiTesto 4">
            <a:extLst>
              <a:ext uri="{FF2B5EF4-FFF2-40B4-BE49-F238E27FC236}">
                <a16:creationId xmlns:a16="http://schemas.microsoft.com/office/drawing/2014/main" id="{53FE2533-E75D-5E8D-DA70-2ED3B196AC26}"/>
              </a:ext>
            </a:extLst>
          </p:cNvPr>
          <p:cNvSpPr txBox="1">
            <a:spLocks noChangeArrowheads="1"/>
          </p:cNvSpPr>
          <p:nvPr/>
        </p:nvSpPr>
        <p:spPr bwMode="auto">
          <a:xfrm>
            <a:off x="1818802" y="6131280"/>
            <a:ext cx="4915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spcBef>
                <a:spcPts val="0"/>
              </a:spcBef>
              <a:buNone/>
            </a:pPr>
            <a:r>
              <a:rPr lang="it-IT" altLang="it-IT" sz="1100" i="1">
                <a:latin typeface="Arial" panose="020B0604020202020204" pitchFamily="34" charset="0"/>
                <a:cs typeface="Arial" panose="020B0604020202020204" pitchFamily="34" charset="0"/>
              </a:rPr>
              <a:t>Fonte</a:t>
            </a:r>
            <a:r>
              <a:rPr lang="it-IT" altLang="it-IT" sz="1100">
                <a:latin typeface="Arial" panose="020B0604020202020204" pitchFamily="34" charset="0"/>
                <a:cs typeface="Arial" panose="020B0604020202020204" pitchFamily="34" charset="0"/>
              </a:rPr>
              <a:t>: elaborazioni dati su Test 4.0 Polimi &amp; Digital Innovation Hub.</a:t>
            </a:r>
          </a:p>
        </p:txBody>
      </p:sp>
      <p:graphicFrame>
        <p:nvGraphicFramePr>
          <p:cNvPr id="3" name="Grafico 2">
            <a:extLst>
              <a:ext uri="{FF2B5EF4-FFF2-40B4-BE49-F238E27FC236}">
                <a16:creationId xmlns:a16="http://schemas.microsoft.com/office/drawing/2014/main" id="{94F988C2-0AE9-4DC9-82EA-2FED8B39CDC9}"/>
              </a:ext>
            </a:extLst>
          </p:cNvPr>
          <p:cNvGraphicFramePr>
            <a:graphicFrameLocks/>
          </p:cNvGraphicFramePr>
          <p:nvPr>
            <p:extLst>
              <p:ext uri="{D42A27DB-BD31-4B8C-83A1-F6EECF244321}">
                <p14:modId xmlns:p14="http://schemas.microsoft.com/office/powerpoint/2010/main" val="3862306448"/>
              </p:ext>
            </p:extLst>
          </p:nvPr>
        </p:nvGraphicFramePr>
        <p:xfrm>
          <a:off x="2681215" y="1905686"/>
          <a:ext cx="7341633" cy="4080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2740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5">
            <a:extLst>
              <a:ext uri="{FF2B5EF4-FFF2-40B4-BE49-F238E27FC236}">
                <a16:creationId xmlns:a16="http://schemas.microsoft.com/office/drawing/2014/main" id="{C7DB3F25-87AB-6283-883A-655DF596EEC8}"/>
              </a:ext>
            </a:extLst>
          </p:cNvPr>
          <p:cNvSpPr txBox="1">
            <a:spLocks noChangeArrowheads="1"/>
          </p:cNvSpPr>
          <p:nvPr/>
        </p:nvSpPr>
        <p:spPr bwMode="auto">
          <a:xfrm>
            <a:off x="3026723" y="1269940"/>
            <a:ext cx="6164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it-IT" altLang="it-IT" sz="1600" dirty="0">
                <a:latin typeface="Arial" panose="020B0604020202020204" pitchFamily="34" charset="0"/>
                <a:cs typeface="Arial" panose="020B0604020202020204" pitchFamily="34" charset="0"/>
              </a:rPr>
              <a:t>(In % dei settori considerati)</a:t>
            </a:r>
          </a:p>
        </p:txBody>
      </p:sp>
      <p:sp>
        <p:nvSpPr>
          <p:cNvPr id="3" name="CasellaDiTesto 6">
            <a:extLst>
              <a:ext uri="{FF2B5EF4-FFF2-40B4-BE49-F238E27FC236}">
                <a16:creationId xmlns:a16="http://schemas.microsoft.com/office/drawing/2014/main" id="{EAA5F544-5952-D35D-6288-0EA7B12FC6C6}"/>
              </a:ext>
            </a:extLst>
          </p:cNvPr>
          <p:cNvSpPr txBox="1">
            <a:spLocks noChangeArrowheads="1"/>
          </p:cNvSpPr>
          <p:nvPr/>
        </p:nvSpPr>
        <p:spPr bwMode="auto">
          <a:xfrm>
            <a:off x="359924" y="124400"/>
            <a:ext cx="114980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I principali bisogni </a:t>
            </a:r>
          </a:p>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trasversali ai settori</a:t>
            </a:r>
          </a:p>
        </p:txBody>
      </p:sp>
      <p:sp>
        <p:nvSpPr>
          <p:cNvPr id="8" name="CasellaDiTesto 7">
            <a:extLst>
              <a:ext uri="{FF2B5EF4-FFF2-40B4-BE49-F238E27FC236}">
                <a16:creationId xmlns:a16="http://schemas.microsoft.com/office/drawing/2014/main" id="{1ABC296F-D0F9-CCD1-5614-39CA03F71F18}"/>
              </a:ext>
            </a:extLst>
          </p:cNvPr>
          <p:cNvSpPr txBox="1">
            <a:spLocks noChangeArrowheads="1"/>
          </p:cNvSpPr>
          <p:nvPr/>
        </p:nvSpPr>
        <p:spPr bwMode="auto">
          <a:xfrm>
            <a:off x="1818802" y="5965908"/>
            <a:ext cx="79045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0"/>
              </a:spcBef>
              <a:buNone/>
            </a:pPr>
            <a:r>
              <a:rPr lang="it-IT" sz="1100" dirty="0">
                <a:latin typeface="Arial" panose="020B0604020202020204" pitchFamily="34" charset="0"/>
                <a:cs typeface="Arial" panose="020B0604020202020204" pitchFamily="34" charset="0"/>
              </a:rPr>
              <a:t>Un settore mostra un bisogno quando più del 70% delle aziende che compongono il settore stesso mostra quel bisogno</a:t>
            </a:r>
            <a:r>
              <a:rPr lang="it-IT" sz="1100" dirty="0">
                <a:latin typeface="Futura Std Book" panose="020B0502020204020303" pitchFamily="34" charset="0"/>
              </a:rPr>
              <a:t>. </a:t>
            </a:r>
            <a:endParaRPr lang="it-IT" altLang="it-IT" sz="1100" i="1" dirty="0">
              <a:highlight>
                <a:srgbClr val="FFFF00"/>
              </a:highlight>
              <a:latin typeface="Arial" panose="020B0604020202020204" pitchFamily="34" charset="0"/>
              <a:cs typeface="Arial" panose="020B0604020202020204" pitchFamily="34" charset="0"/>
            </a:endParaRPr>
          </a:p>
          <a:p>
            <a:pPr algn="l">
              <a:spcBef>
                <a:spcPts val="0"/>
              </a:spcBef>
              <a:buNone/>
            </a:pPr>
            <a:r>
              <a:rPr lang="it-IT" altLang="it-IT" sz="1100" i="1" dirty="0">
                <a:latin typeface="Arial" panose="020B0604020202020204" pitchFamily="34" charset="0"/>
                <a:cs typeface="Arial" panose="020B0604020202020204" pitchFamily="34" charset="0"/>
              </a:rPr>
              <a:t>Fonte</a:t>
            </a:r>
            <a:r>
              <a:rPr lang="it-IT" altLang="it-IT" sz="1100" dirty="0">
                <a:latin typeface="Arial" panose="020B0604020202020204" pitchFamily="34" charset="0"/>
                <a:cs typeface="Arial" panose="020B0604020202020204" pitchFamily="34" charset="0"/>
              </a:rPr>
              <a:t>: elaborazioni dati su Test 4.0 </a:t>
            </a:r>
            <a:r>
              <a:rPr lang="it-IT" altLang="it-IT" sz="1100" dirty="0" err="1">
                <a:latin typeface="Arial" panose="020B0604020202020204" pitchFamily="34" charset="0"/>
                <a:cs typeface="Arial" panose="020B0604020202020204" pitchFamily="34" charset="0"/>
              </a:rPr>
              <a:t>Polimi</a:t>
            </a:r>
            <a:r>
              <a:rPr lang="it-IT" altLang="it-IT" sz="1100" dirty="0">
                <a:latin typeface="Arial" panose="020B0604020202020204" pitchFamily="34" charset="0"/>
                <a:cs typeface="Arial" panose="020B0604020202020204" pitchFamily="34" charset="0"/>
              </a:rPr>
              <a:t> &amp; Digital Innovation Hub.</a:t>
            </a:r>
          </a:p>
        </p:txBody>
      </p:sp>
      <p:graphicFrame>
        <p:nvGraphicFramePr>
          <p:cNvPr id="4" name="Grafico 3">
            <a:extLst>
              <a:ext uri="{FF2B5EF4-FFF2-40B4-BE49-F238E27FC236}">
                <a16:creationId xmlns:a16="http://schemas.microsoft.com/office/drawing/2014/main" id="{5D445CB8-B905-89E1-5606-C4BA387CCD7B}"/>
              </a:ext>
            </a:extLst>
          </p:cNvPr>
          <p:cNvGraphicFramePr>
            <a:graphicFrameLocks/>
          </p:cNvGraphicFramePr>
          <p:nvPr>
            <p:extLst>
              <p:ext uri="{D42A27DB-BD31-4B8C-83A1-F6EECF244321}">
                <p14:modId xmlns:p14="http://schemas.microsoft.com/office/powerpoint/2010/main" val="959240921"/>
              </p:ext>
            </p:extLst>
          </p:nvPr>
        </p:nvGraphicFramePr>
        <p:xfrm>
          <a:off x="2405969" y="1732038"/>
          <a:ext cx="7380062" cy="3866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44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
            <a:extLst>
              <a:ext uri="{FF2B5EF4-FFF2-40B4-BE49-F238E27FC236}">
                <a16:creationId xmlns:a16="http://schemas.microsoft.com/office/drawing/2014/main" id="{DA9C1594-0734-47F1-9D3F-16F16800EF96}"/>
              </a:ext>
            </a:extLst>
          </p:cNvPr>
          <p:cNvSpPr/>
          <p:nvPr/>
        </p:nvSpPr>
        <p:spPr>
          <a:xfrm>
            <a:off x="10871175" y="6281689"/>
            <a:ext cx="763992" cy="407555"/>
          </a:xfrm>
          <a:prstGeom prst="rect">
            <a:avLst/>
          </a:prstGeom>
          <a:blipFill>
            <a:blip r:embed="rId3" cstate="print"/>
            <a:stretch>
              <a:fillRect/>
            </a:stretch>
          </a:blip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F81BD">
                  <a:lumMod val="75000"/>
                </a:srgbClr>
              </a:solidFill>
              <a:effectLst/>
              <a:uLnTx/>
              <a:uFillTx/>
              <a:latin typeface="Calibri"/>
              <a:ea typeface="+mn-ea"/>
              <a:cs typeface="+mn-cs"/>
            </a:endParaRPr>
          </a:p>
        </p:txBody>
      </p:sp>
      <p:sp>
        <p:nvSpPr>
          <p:cNvPr id="3" name="Rettangolo con angoli arrotondati sullo stesso lato 31">
            <a:extLst>
              <a:ext uri="{FF2B5EF4-FFF2-40B4-BE49-F238E27FC236}">
                <a16:creationId xmlns:a16="http://schemas.microsoft.com/office/drawing/2014/main" id="{959047BE-1294-5F0C-FA38-6E1D32C24991}"/>
              </a:ext>
            </a:extLst>
          </p:cNvPr>
          <p:cNvSpPr/>
          <p:nvPr/>
        </p:nvSpPr>
        <p:spPr>
          <a:xfrm rot="5400000">
            <a:off x="4495798" y="-4253377"/>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asellaDiTesto 4">
            <a:extLst>
              <a:ext uri="{FF2B5EF4-FFF2-40B4-BE49-F238E27FC236}">
                <a16:creationId xmlns:a16="http://schemas.microsoft.com/office/drawing/2014/main" id="{4155C019-1912-2FEC-12AB-CF30EECFD5A7}"/>
              </a:ext>
            </a:extLst>
          </p:cNvPr>
          <p:cNvSpPr txBox="1"/>
          <p:nvPr/>
        </p:nvSpPr>
        <p:spPr>
          <a:xfrm>
            <a:off x="380998" y="294527"/>
            <a:ext cx="8850087"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 Digital Innovation Hub: organizzazione e metodo di lavoro </a:t>
            </a:r>
          </a:p>
        </p:txBody>
      </p:sp>
      <p:sp>
        <p:nvSpPr>
          <p:cNvPr id="2" name="CasellaDiTesto 1">
            <a:extLst>
              <a:ext uri="{FF2B5EF4-FFF2-40B4-BE49-F238E27FC236}">
                <a16:creationId xmlns:a16="http://schemas.microsoft.com/office/drawing/2014/main" id="{24A088FB-124C-6D7A-EE7E-1837ED820075}"/>
              </a:ext>
            </a:extLst>
          </p:cNvPr>
          <p:cNvSpPr txBox="1"/>
          <p:nvPr/>
        </p:nvSpPr>
        <p:spPr>
          <a:xfrm>
            <a:off x="380998" y="2960874"/>
            <a:ext cx="2326671" cy="3231654"/>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400" b="1" dirty="0">
                <a:solidFill>
                  <a:srgbClr val="174983"/>
                </a:solidFill>
                <a:latin typeface="Arial" panose="020B0604020202020204" pitchFamily="34" charset="0"/>
                <a:cs typeface="Arial" panose="020B0604020202020204" pitchFamily="34" charset="0"/>
              </a:rPr>
              <a:t>22 DIH </a:t>
            </a:r>
          </a:p>
          <a:p>
            <a:endParaRPr lang="it-IT" sz="2000" dirty="0">
              <a:solidFill>
                <a:srgbClr val="174983"/>
              </a:solidFill>
              <a:latin typeface="Arial" panose="020B0604020202020204" pitchFamily="34" charset="0"/>
              <a:cs typeface="Arial" panose="020B0604020202020204" pitchFamily="34" charset="0"/>
            </a:endParaRPr>
          </a:p>
          <a:p>
            <a:pPr algn="ctr"/>
            <a:r>
              <a:rPr lang="it-IT" sz="2000" dirty="0">
                <a:solidFill>
                  <a:srgbClr val="174983"/>
                </a:solidFill>
                <a:latin typeface="Arial" panose="020B0604020202020204" pitchFamily="34" charset="0"/>
                <a:cs typeface="Arial" panose="020B0604020202020204" pitchFamily="34" charset="0"/>
              </a:rPr>
              <a:t>Livello regionale con "antenne territoriali"</a:t>
            </a:r>
            <a:r>
              <a:rPr lang="it-IT" sz="2000" dirty="0">
                <a:solidFill>
                  <a:schemeClr val="tx2"/>
                </a:solidFill>
              </a:rPr>
              <a:t> </a:t>
            </a:r>
            <a:r>
              <a:rPr lang="it-IT" sz="2000" b="0" dirty="0">
                <a:solidFill>
                  <a:srgbClr val="174983"/>
                </a:solidFill>
                <a:latin typeface="Arial" panose="020B0604020202020204" pitchFamily="34" charset="0"/>
                <a:cs typeface="Arial" panose="020B0604020202020204" pitchFamily="34" charset="0"/>
              </a:rPr>
              <a:t>ancorate al Sistema associativo di Confindustria</a:t>
            </a:r>
          </a:p>
          <a:p>
            <a:endParaRPr lang="it-IT" sz="2000" dirty="0">
              <a:solidFill>
                <a:schemeClr val="tx2"/>
              </a:solidFill>
            </a:endParaRPr>
          </a:p>
        </p:txBody>
      </p:sp>
      <p:pic>
        <p:nvPicPr>
          <p:cNvPr id="8" name="Immagine 7">
            <a:extLst>
              <a:ext uri="{FF2B5EF4-FFF2-40B4-BE49-F238E27FC236}">
                <a16:creationId xmlns:a16="http://schemas.microsoft.com/office/drawing/2014/main" id="{A3F841C5-A3B3-1EA8-CFFD-384F489F5CB9}"/>
              </a:ext>
            </a:extLst>
          </p:cNvPr>
          <p:cNvPicPr>
            <a:picLocks noChangeAspect="1"/>
          </p:cNvPicPr>
          <p:nvPr/>
        </p:nvPicPr>
        <p:blipFill>
          <a:blip r:embed="rId4"/>
          <a:stretch>
            <a:fillRect/>
          </a:stretch>
        </p:blipFill>
        <p:spPr>
          <a:xfrm>
            <a:off x="565346" y="1030716"/>
            <a:ext cx="1549375" cy="1831440"/>
          </a:xfrm>
          <a:prstGeom prst="rect">
            <a:avLst/>
          </a:prstGeom>
        </p:spPr>
      </p:pic>
      <p:sp>
        <p:nvSpPr>
          <p:cNvPr id="10" name="CasellaDiTesto 9">
            <a:extLst>
              <a:ext uri="{FF2B5EF4-FFF2-40B4-BE49-F238E27FC236}">
                <a16:creationId xmlns:a16="http://schemas.microsoft.com/office/drawing/2014/main" id="{8A45C6E8-5110-7523-34A3-51395F59AEF0}"/>
              </a:ext>
            </a:extLst>
          </p:cNvPr>
          <p:cNvSpPr txBox="1"/>
          <p:nvPr/>
        </p:nvSpPr>
        <p:spPr>
          <a:xfrm>
            <a:off x="3180625" y="2960874"/>
            <a:ext cx="2650672" cy="3231654"/>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2400" b="1" dirty="0">
                <a:solidFill>
                  <a:srgbClr val="174983"/>
                </a:solidFill>
                <a:latin typeface="Arial" panose="020B0604020202020204" pitchFamily="34" charset="0"/>
                <a:cs typeface="Arial" panose="020B0604020202020204" pitchFamily="34" charset="0"/>
              </a:rPr>
              <a:t>NETWORK</a:t>
            </a:r>
          </a:p>
          <a:p>
            <a:pPr algn="ctr"/>
            <a:endParaRPr lang="it-IT" sz="2000" b="1" dirty="0">
              <a:solidFill>
                <a:srgbClr val="174983"/>
              </a:solidFill>
              <a:latin typeface="Arial" panose="020B0604020202020204" pitchFamily="34" charset="0"/>
              <a:cs typeface="Arial" panose="020B0604020202020204" pitchFamily="34" charset="0"/>
            </a:endParaRPr>
          </a:p>
          <a:p>
            <a:pPr algn="ctr"/>
            <a:r>
              <a:rPr lang="it-IT" sz="2000" b="1" dirty="0">
                <a:solidFill>
                  <a:srgbClr val="174983"/>
                </a:solidFill>
                <a:latin typeface="Arial" panose="020B0604020202020204" pitchFamily="34" charset="0"/>
                <a:cs typeface="Arial" panose="020B0604020202020204" pitchFamily="34" charset="0"/>
              </a:rPr>
              <a:t>"COORDINAMENTO NAZIONALE" </a:t>
            </a:r>
            <a:r>
              <a:rPr lang="it-IT" sz="2000" b="0" dirty="0">
                <a:solidFill>
                  <a:srgbClr val="174983"/>
                </a:solidFill>
                <a:latin typeface="Arial" panose="020B0604020202020204" pitchFamily="34" charset="0"/>
                <a:cs typeface="Arial" panose="020B0604020202020204" pitchFamily="34" charset="0"/>
              </a:rPr>
              <a:t>per condividere obiettivi, iniziative e progetti e definire le linee di sviluppo della rete</a:t>
            </a:r>
          </a:p>
          <a:p>
            <a:pPr algn="ctr"/>
            <a:endParaRPr lang="it-IT" sz="2000" b="0" dirty="0">
              <a:solidFill>
                <a:srgbClr val="174983"/>
              </a:solidFill>
              <a:latin typeface="Arial" panose="020B0604020202020204" pitchFamily="34" charset="0"/>
              <a:cs typeface="Arial" panose="020B0604020202020204" pitchFamily="34" charset="0"/>
            </a:endParaRPr>
          </a:p>
          <a:p>
            <a:pPr algn="ctr"/>
            <a:r>
              <a:rPr lang="it-IT" sz="2000" b="0" dirty="0">
                <a:solidFill>
                  <a:srgbClr val="174983"/>
                </a:solidFill>
                <a:latin typeface="Arial" panose="020B0604020202020204" pitchFamily="34" charset="0"/>
                <a:cs typeface="Arial" panose="020B0604020202020204" pitchFamily="34" charset="0"/>
              </a:rPr>
              <a:t> </a:t>
            </a:r>
          </a:p>
        </p:txBody>
      </p:sp>
      <p:sp>
        <p:nvSpPr>
          <p:cNvPr id="14" name="CasellaDiTesto 13">
            <a:extLst>
              <a:ext uri="{FF2B5EF4-FFF2-40B4-BE49-F238E27FC236}">
                <a16:creationId xmlns:a16="http://schemas.microsoft.com/office/drawing/2014/main" id="{27889847-1892-C7D4-B3BA-65C0D721179A}"/>
              </a:ext>
            </a:extLst>
          </p:cNvPr>
          <p:cNvSpPr txBox="1"/>
          <p:nvPr/>
        </p:nvSpPr>
        <p:spPr>
          <a:xfrm>
            <a:off x="6196293" y="2930096"/>
            <a:ext cx="2391592" cy="3293209"/>
          </a:xfrm>
          <a:prstGeom prst="rect">
            <a:avLst/>
          </a:prstGeom>
          <a:solidFill>
            <a:srgbClr val="28CC43">
              <a:alpha val="49804"/>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it-IT" sz="2400" b="1" dirty="0">
                <a:solidFill>
                  <a:srgbClr val="174983"/>
                </a:solidFill>
                <a:latin typeface="Arial" panose="020B0604020202020204" pitchFamily="34" charset="0"/>
                <a:cs typeface="Arial" panose="020B0604020202020204" pitchFamily="34" charset="0"/>
              </a:rPr>
              <a:t>METODO DI LAVORO</a:t>
            </a:r>
          </a:p>
          <a:p>
            <a:pPr algn="ctr"/>
            <a:endParaRPr lang="it-IT" sz="2000" b="1" dirty="0">
              <a:solidFill>
                <a:srgbClr val="174983"/>
              </a:solidFill>
              <a:latin typeface="Arial" panose="020B0604020202020204" pitchFamily="34" charset="0"/>
              <a:cs typeface="Arial" panose="020B0604020202020204" pitchFamily="34" charset="0"/>
            </a:endParaRPr>
          </a:p>
          <a:p>
            <a:pPr algn="ctr"/>
            <a:endParaRPr lang="it-IT" sz="2000" b="1" dirty="0">
              <a:solidFill>
                <a:srgbClr val="174983"/>
              </a:solidFill>
              <a:latin typeface="Arial" panose="020B0604020202020204" pitchFamily="34" charset="0"/>
              <a:cs typeface="Arial" panose="020B0604020202020204" pitchFamily="34" charset="0"/>
            </a:endParaRPr>
          </a:p>
          <a:p>
            <a:pPr algn="ctr"/>
            <a:r>
              <a:rPr lang="it-IT" sz="2000" dirty="0">
                <a:solidFill>
                  <a:srgbClr val="174983"/>
                </a:solidFill>
                <a:latin typeface="Arial" panose="020B0604020202020204" pitchFamily="34" charset="0"/>
                <a:cs typeface="Arial" panose="020B0604020202020204" pitchFamily="34" charset="0"/>
              </a:rPr>
              <a:t>Strumento UNICO</a:t>
            </a:r>
          </a:p>
          <a:p>
            <a:pPr algn="ctr"/>
            <a:r>
              <a:rPr lang="it-IT" sz="2000" dirty="0">
                <a:solidFill>
                  <a:srgbClr val="174983"/>
                </a:solidFill>
                <a:latin typeface="Arial" panose="020B0604020202020204" pitchFamily="34" charset="0"/>
                <a:cs typeface="Arial" panose="020B0604020202020204" pitchFamily="34" charset="0"/>
              </a:rPr>
              <a:t>Basket servizi omogenei</a:t>
            </a:r>
          </a:p>
          <a:p>
            <a:pPr algn="ctr"/>
            <a:endParaRPr lang="it-IT" sz="2000" dirty="0">
              <a:solidFill>
                <a:srgbClr val="174983"/>
              </a:solidFill>
              <a:latin typeface="Arial" panose="020B0604020202020204" pitchFamily="34" charset="0"/>
              <a:cs typeface="Arial" panose="020B0604020202020204" pitchFamily="34" charset="0"/>
            </a:endParaRPr>
          </a:p>
          <a:p>
            <a:pPr algn="ctr"/>
            <a:endParaRPr lang="it-IT" sz="2000" dirty="0">
              <a:solidFill>
                <a:srgbClr val="174983"/>
              </a:solidFill>
              <a:latin typeface="Arial" panose="020B0604020202020204" pitchFamily="34" charset="0"/>
              <a:cs typeface="Arial" panose="020B0604020202020204" pitchFamily="34" charset="0"/>
            </a:endParaRPr>
          </a:p>
          <a:p>
            <a:endParaRPr lang="it-IT" sz="2000" dirty="0">
              <a:solidFill>
                <a:schemeClr val="tx2"/>
              </a:solidFill>
            </a:endParaRPr>
          </a:p>
        </p:txBody>
      </p:sp>
      <p:sp>
        <p:nvSpPr>
          <p:cNvPr id="15" name="CasellaDiTesto 14">
            <a:extLst>
              <a:ext uri="{FF2B5EF4-FFF2-40B4-BE49-F238E27FC236}">
                <a16:creationId xmlns:a16="http://schemas.microsoft.com/office/drawing/2014/main" id="{9A4925C9-7870-C820-95BD-151C60CB2EEE}"/>
              </a:ext>
            </a:extLst>
          </p:cNvPr>
          <p:cNvSpPr txBox="1"/>
          <p:nvPr/>
        </p:nvSpPr>
        <p:spPr>
          <a:xfrm>
            <a:off x="8849439" y="2930096"/>
            <a:ext cx="3227070" cy="3416320"/>
          </a:xfrm>
          <a:prstGeom prst="rect">
            <a:avLst/>
          </a:prstGeom>
          <a:solidFill>
            <a:schemeClr val="accent4">
              <a:lumMod val="60000"/>
              <a:lumOff val="40000"/>
            </a:schemeClr>
          </a:solidFill>
        </p:spPr>
        <p:txBody>
          <a:bodyPr wrap="square" rtlCol="0">
            <a:spAutoFit/>
          </a:bodyPr>
          <a:lstStyle/>
          <a:p>
            <a:pPr algn="ctr"/>
            <a:r>
              <a:rPr lang="it-IT" sz="2400" b="1" dirty="0">
                <a:solidFill>
                  <a:srgbClr val="174983"/>
                </a:solidFill>
                <a:latin typeface="Arial" panose="020B0604020202020204" pitchFamily="34" charset="0"/>
                <a:cs typeface="Arial" panose="020B0604020202020204" pitchFamily="34" charset="0"/>
              </a:rPr>
              <a:t>VALORE NETWORK</a:t>
            </a:r>
          </a:p>
          <a:p>
            <a:pPr algn="ctr">
              <a:spcAft>
                <a:spcPts val="1200"/>
              </a:spcAft>
            </a:pPr>
            <a:r>
              <a:rPr lang="it-IT" sz="2000" b="1" dirty="0">
                <a:solidFill>
                  <a:srgbClr val="174983"/>
                </a:solidFill>
                <a:latin typeface="Arial" panose="020B0604020202020204" pitchFamily="34" charset="0"/>
                <a:cs typeface="Arial" panose="020B0604020202020204" pitchFamily="34" charset="0"/>
              </a:rPr>
              <a:t>10 MILIONI DI EURO</a:t>
            </a:r>
          </a:p>
          <a:p>
            <a:pPr marL="342900" marR="0" lvl="0" indent="-342900" defTabSz="914400" rtl="0" eaLnBrk="1" fontAlgn="auto" latinLnBrk="0" hangingPunct="1">
              <a:lnSpc>
                <a:spcPct val="100000"/>
              </a:lnSpc>
              <a:spcBef>
                <a:spcPts val="0"/>
              </a:spcBef>
              <a:buClrTx/>
              <a:buSzTx/>
              <a:buFont typeface="Wingdings" panose="05000000000000000000" pitchFamily="2" charset="2"/>
              <a:buChar char="Ø"/>
              <a:tabLst/>
              <a:defRPr/>
            </a:pPr>
            <a:r>
              <a:rPr lang="it-IT" b="1" kern="1200" dirty="0">
                <a:solidFill>
                  <a:srgbClr val="174983"/>
                </a:solidFill>
                <a:latin typeface="Arial" panose="020B0604020202020204" pitchFamily="34" charset="0"/>
                <a:ea typeface="+mn-ea"/>
                <a:cs typeface="Arial" panose="020B0604020202020204" pitchFamily="34" charset="0"/>
              </a:rPr>
              <a:t>dotazione patrimoniale: </a:t>
            </a:r>
            <a:r>
              <a:rPr lang="it-IT" b="0" kern="1200" dirty="0">
                <a:solidFill>
                  <a:srgbClr val="174983"/>
                </a:solidFill>
                <a:latin typeface="Arial" panose="020B0604020202020204" pitchFamily="34" charset="0"/>
                <a:ea typeface="+mn-ea"/>
                <a:cs typeface="Arial" panose="020B0604020202020204" pitchFamily="34" charset="0"/>
              </a:rPr>
              <a:t>quote Associazioni</a:t>
            </a:r>
          </a:p>
          <a:p>
            <a:pPr marL="342900" marR="0" lvl="0" indent="-342900" defTabSz="914400" rtl="0" eaLnBrk="1" fontAlgn="auto" latinLnBrk="0" hangingPunct="1">
              <a:lnSpc>
                <a:spcPct val="100000"/>
              </a:lnSpc>
              <a:spcBef>
                <a:spcPts val="0"/>
              </a:spcBef>
              <a:buClrTx/>
              <a:buSzTx/>
              <a:buFont typeface="Wingdings" panose="05000000000000000000" pitchFamily="2" charset="2"/>
              <a:buChar char="Ø"/>
              <a:tabLst/>
              <a:defRPr/>
            </a:pPr>
            <a:r>
              <a:rPr lang="it-IT" b="1" kern="1200" dirty="0">
                <a:solidFill>
                  <a:srgbClr val="174983"/>
                </a:solidFill>
                <a:latin typeface="Arial" panose="020B0604020202020204" pitchFamily="34" charset="0"/>
                <a:ea typeface="+mn-ea"/>
                <a:cs typeface="Arial" panose="020B0604020202020204" pitchFamily="34" charset="0"/>
              </a:rPr>
              <a:t>Finanziamenti: </a:t>
            </a:r>
            <a:r>
              <a:rPr lang="it-IT" b="0" kern="1200" dirty="0">
                <a:solidFill>
                  <a:srgbClr val="174983"/>
                </a:solidFill>
                <a:latin typeface="Arial" panose="020B0604020202020204" pitchFamily="34" charset="0"/>
                <a:ea typeface="+mn-ea"/>
                <a:cs typeface="Arial" panose="020B0604020202020204" pitchFamily="34" charset="0"/>
              </a:rPr>
              <a:t>Sistema Confindustria, bandi regionali, aziende socie DIH, accordi con i Competence Center…</a:t>
            </a:r>
          </a:p>
          <a:p>
            <a:pPr marL="342900" marR="0" lvl="0" indent="-342900" algn="just" defTabSz="914400" rtl="0" eaLnBrk="1" fontAlgn="auto" latinLnBrk="0" hangingPunct="1">
              <a:lnSpc>
                <a:spcPct val="100000"/>
              </a:lnSpc>
              <a:spcBef>
                <a:spcPts val="0"/>
              </a:spcBef>
              <a:buClrTx/>
              <a:buSzTx/>
              <a:buFont typeface="Wingdings" panose="05000000000000000000" pitchFamily="2" charset="2"/>
              <a:buChar char="Ø"/>
              <a:tabLst/>
              <a:defRPr/>
            </a:pPr>
            <a:r>
              <a:rPr lang="it-IT" b="1" kern="1200" dirty="0">
                <a:solidFill>
                  <a:srgbClr val="174983"/>
                </a:solidFill>
                <a:latin typeface="Arial" panose="020B0604020202020204" pitchFamily="34" charset="0"/>
                <a:ea typeface="+mn-ea"/>
                <a:cs typeface="Arial" panose="020B0604020202020204" pitchFamily="34" charset="0"/>
              </a:rPr>
              <a:t>risorse umane "in-</a:t>
            </a:r>
            <a:r>
              <a:rPr lang="it-IT" b="1" kern="1200" dirty="0" err="1">
                <a:solidFill>
                  <a:srgbClr val="174983"/>
                </a:solidFill>
                <a:latin typeface="Arial" panose="020B0604020202020204" pitchFamily="34" charset="0"/>
                <a:ea typeface="+mn-ea"/>
                <a:cs typeface="Arial" panose="020B0604020202020204" pitchFamily="34" charset="0"/>
              </a:rPr>
              <a:t>kind</a:t>
            </a:r>
            <a:r>
              <a:rPr lang="it-IT" b="1" kern="1200" dirty="0">
                <a:solidFill>
                  <a:srgbClr val="174983"/>
                </a:solidFill>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it-IT" b="1" kern="1200" dirty="0">
                <a:solidFill>
                  <a:srgbClr val="174983"/>
                </a:solidFill>
                <a:latin typeface="Arial" panose="020B0604020202020204" pitchFamily="34" charset="0"/>
                <a:ea typeface="+mn-ea"/>
                <a:cs typeface="Arial" panose="020B0604020202020204" pitchFamily="34" charset="0"/>
              </a:rPr>
              <a:t>manager 4.Manager</a:t>
            </a:r>
          </a:p>
        </p:txBody>
      </p:sp>
      <p:pic>
        <p:nvPicPr>
          <p:cNvPr id="19" name="Immagine 18">
            <a:extLst>
              <a:ext uri="{FF2B5EF4-FFF2-40B4-BE49-F238E27FC236}">
                <a16:creationId xmlns:a16="http://schemas.microsoft.com/office/drawing/2014/main" id="{38B0EA90-58C3-FF79-C723-31F6826386F2}"/>
              </a:ext>
            </a:extLst>
          </p:cNvPr>
          <p:cNvPicPr>
            <a:picLocks noChangeAspect="1"/>
          </p:cNvPicPr>
          <p:nvPr/>
        </p:nvPicPr>
        <p:blipFill rotWithShape="1">
          <a:blip r:embed="rId5"/>
          <a:srcRect b="10692"/>
          <a:stretch/>
        </p:blipFill>
        <p:spPr>
          <a:xfrm>
            <a:off x="3495696" y="1214286"/>
            <a:ext cx="1735693" cy="1509645"/>
          </a:xfrm>
          <a:prstGeom prst="rect">
            <a:avLst/>
          </a:prstGeom>
        </p:spPr>
      </p:pic>
      <p:pic>
        <p:nvPicPr>
          <p:cNvPr id="21" name="Elemento grafico 20" descr="Programmatrice contorno">
            <a:extLst>
              <a:ext uri="{FF2B5EF4-FFF2-40B4-BE49-F238E27FC236}">
                <a16:creationId xmlns:a16="http://schemas.microsoft.com/office/drawing/2014/main" id="{7D049BDE-9B21-D494-B876-45345C827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5802" y="1480897"/>
            <a:ext cx="996287" cy="996287"/>
          </a:xfrm>
          <a:prstGeom prst="rect">
            <a:avLst/>
          </a:prstGeom>
        </p:spPr>
      </p:pic>
      <p:pic>
        <p:nvPicPr>
          <p:cNvPr id="23" name="Elemento grafico 22" descr="Appunti selezionati contorno">
            <a:extLst>
              <a:ext uri="{FF2B5EF4-FFF2-40B4-BE49-F238E27FC236}">
                <a16:creationId xmlns:a16="http://schemas.microsoft.com/office/drawing/2014/main" id="{1C9AA730-B766-9E71-83AF-189EB8BC6E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12674" y="1562784"/>
            <a:ext cx="914400" cy="914400"/>
          </a:xfrm>
          <a:prstGeom prst="rect">
            <a:avLst/>
          </a:prstGeom>
        </p:spPr>
      </p:pic>
      <p:pic>
        <p:nvPicPr>
          <p:cNvPr id="25" name="Elemento grafico 24" descr="Monete contorno">
            <a:extLst>
              <a:ext uri="{FF2B5EF4-FFF2-40B4-BE49-F238E27FC236}">
                <a16:creationId xmlns:a16="http://schemas.microsoft.com/office/drawing/2014/main" id="{DA4D6EAE-BB20-6EA2-BCAC-BB88549D06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76459" y="1480897"/>
            <a:ext cx="1094715" cy="1094715"/>
          </a:xfrm>
          <a:prstGeom prst="rect">
            <a:avLst/>
          </a:prstGeom>
        </p:spPr>
      </p:pic>
    </p:spTree>
    <p:extLst>
      <p:ext uri="{BB962C8B-B14F-4D97-AF65-F5344CB8AC3E}">
        <p14:creationId xmlns:p14="http://schemas.microsoft.com/office/powerpoint/2010/main" val="3591800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11B330-10E9-D2FA-B427-7C5EA453950C}"/>
              </a:ext>
            </a:extLst>
          </p:cNvPr>
          <p:cNvSpPr txBox="1">
            <a:spLocks noChangeArrowheads="1"/>
          </p:cNvSpPr>
          <p:nvPr/>
        </p:nvSpPr>
        <p:spPr bwMode="auto">
          <a:xfrm>
            <a:off x="212639" y="1115191"/>
            <a:ext cx="11498092" cy="4616648"/>
          </a:xfrm>
          <a:prstGeom prst="rect">
            <a:avLst/>
          </a:prstGeom>
          <a:noFill/>
          <a:ln w="9525">
            <a:noFill/>
            <a:miter lim="800000"/>
            <a:headEnd/>
            <a:tailEnd/>
          </a:ln>
        </p:spPr>
        <p:txBody>
          <a:bodyPr wrap="square">
            <a:spAutoFit/>
          </a:bodyPr>
          <a:lstStyle/>
          <a:p>
            <a:pPr marL="285750" indent="-285750" algn="just">
              <a:spcBef>
                <a:spcPct val="0"/>
              </a:spcBef>
              <a:spcAft>
                <a:spcPts val="1200"/>
              </a:spcAft>
              <a:buFont typeface="Wingdings" panose="05000000000000000000" pitchFamily="2" charset="2"/>
              <a:buChar char="Ø"/>
            </a:pPr>
            <a:r>
              <a:rPr lang="it-IT" dirty="0">
                <a:latin typeface="Arial" panose="020B0604020202020204" pitchFamily="34" charset="0"/>
                <a:cs typeface="Arial" panose="020B0604020202020204" pitchFamily="34" charset="0"/>
              </a:rPr>
              <a:t>La trasformazione digitale è fatta dall’uomo e per l’uomo, l’impreparazione culturale e tecnica delle risorse umane delle aziende intervistate rischia di mettere a repentaglio la sua piena riuscita.</a:t>
            </a: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La piena efficacia dell’Industry 4.0 non si realizza con la semplice adozione delle tecnologie, ma quando queste sono implementate per innovare il modello di business dell’azienda verso il c.d. </a:t>
            </a:r>
            <a:r>
              <a:rPr lang="it-IT" altLang="it-IT" b="1" i="1" dirty="0">
                <a:latin typeface="Arial" panose="020B0604020202020204" pitchFamily="34" charset="0"/>
                <a:cs typeface="Arial" panose="020B0604020202020204" pitchFamily="34" charset="0"/>
              </a:rPr>
              <a:t>Business Model 4.0.</a:t>
            </a: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Con</a:t>
            </a:r>
            <a:r>
              <a:rPr lang="it-IT" altLang="it-IT" b="1" i="1" dirty="0">
                <a:latin typeface="Arial" panose="020B0604020202020204" pitchFamily="34" charset="0"/>
                <a:cs typeface="Arial" panose="020B0604020202020204" pitchFamily="34" charset="0"/>
              </a:rPr>
              <a:t> </a:t>
            </a:r>
            <a:r>
              <a:rPr lang="it-IT" altLang="it-IT" dirty="0">
                <a:latin typeface="Arial" panose="020B0604020202020204" pitchFamily="34" charset="0"/>
                <a:cs typeface="Arial" panose="020B0604020202020204" pitchFamily="34" charset="0"/>
              </a:rPr>
              <a:t>il</a:t>
            </a:r>
            <a:r>
              <a:rPr lang="it-IT" altLang="it-IT" b="1" i="1" dirty="0">
                <a:latin typeface="Arial" panose="020B0604020202020204" pitchFamily="34" charset="0"/>
                <a:cs typeface="Arial" panose="020B0604020202020204" pitchFamily="34" charset="0"/>
              </a:rPr>
              <a:t> Business Model 4.0 </a:t>
            </a:r>
            <a:r>
              <a:rPr lang="it-IT" altLang="it-IT" dirty="0">
                <a:latin typeface="Arial" panose="020B0604020202020204" pitchFamily="34" charset="0"/>
                <a:cs typeface="Arial" panose="020B0604020202020204" pitchFamily="34" charset="0"/>
              </a:rPr>
              <a:t>aumenta il livello di </a:t>
            </a:r>
            <a:r>
              <a:rPr lang="it-IT" altLang="it-IT" b="1" i="1" dirty="0" err="1">
                <a:latin typeface="Arial" panose="020B0604020202020204" pitchFamily="34" charset="0"/>
                <a:cs typeface="Arial" panose="020B0604020202020204" pitchFamily="34" charset="0"/>
              </a:rPr>
              <a:t>value</a:t>
            </a:r>
            <a:r>
              <a:rPr lang="it-IT" altLang="it-IT" b="1" i="1" dirty="0">
                <a:latin typeface="Arial" panose="020B0604020202020204" pitchFamily="34" charset="0"/>
                <a:cs typeface="Arial" panose="020B0604020202020204" pitchFamily="34" charset="0"/>
              </a:rPr>
              <a:t> </a:t>
            </a:r>
            <a:r>
              <a:rPr lang="it-IT" altLang="it-IT" b="1" i="1" dirty="0" err="1">
                <a:latin typeface="Arial" panose="020B0604020202020204" pitchFamily="34" charset="0"/>
                <a:cs typeface="Arial" panose="020B0604020202020204" pitchFamily="34" charset="0"/>
              </a:rPr>
              <a:t>creation</a:t>
            </a:r>
            <a:r>
              <a:rPr lang="it-IT" altLang="it-IT" b="1" i="1" dirty="0">
                <a:latin typeface="Arial" panose="020B0604020202020204" pitchFamily="34" charset="0"/>
                <a:cs typeface="Arial" panose="020B0604020202020204" pitchFamily="34" charset="0"/>
              </a:rPr>
              <a:t> </a:t>
            </a:r>
            <a:r>
              <a:rPr lang="it-IT" altLang="it-IT" dirty="0">
                <a:latin typeface="Arial" panose="020B0604020202020204" pitchFamily="34" charset="0"/>
                <a:cs typeface="Arial" panose="020B0604020202020204" pitchFamily="34" charset="0"/>
              </a:rPr>
              <a:t>(digitalizzazione dei processi), </a:t>
            </a:r>
            <a:r>
              <a:rPr lang="it-IT" altLang="it-IT" b="1" i="1" dirty="0" err="1">
                <a:latin typeface="Arial" panose="020B0604020202020204" pitchFamily="34" charset="0"/>
                <a:cs typeface="Arial" panose="020B0604020202020204" pitchFamily="34" charset="0"/>
              </a:rPr>
              <a:t>value</a:t>
            </a:r>
            <a:r>
              <a:rPr lang="it-IT" altLang="it-IT" b="1" i="1" dirty="0">
                <a:latin typeface="Arial" panose="020B0604020202020204" pitchFamily="34" charset="0"/>
                <a:cs typeface="Arial" panose="020B0604020202020204" pitchFamily="34" charset="0"/>
              </a:rPr>
              <a:t> </a:t>
            </a:r>
            <a:r>
              <a:rPr lang="it-IT" altLang="it-IT" b="1" i="1" dirty="0" err="1">
                <a:latin typeface="Arial" panose="020B0604020202020204" pitchFamily="34" charset="0"/>
                <a:cs typeface="Arial" panose="020B0604020202020204" pitchFamily="34" charset="0"/>
              </a:rPr>
              <a:t>offer</a:t>
            </a:r>
            <a:r>
              <a:rPr lang="it-IT" altLang="it-IT" b="1" i="1" dirty="0">
                <a:latin typeface="Arial" panose="020B0604020202020204" pitchFamily="34" charset="0"/>
                <a:cs typeface="Arial" panose="020B0604020202020204" pitchFamily="34" charset="0"/>
              </a:rPr>
              <a:t> </a:t>
            </a:r>
            <a:r>
              <a:rPr lang="it-IT" altLang="it-IT" dirty="0">
                <a:latin typeface="Arial" panose="020B0604020202020204" pitchFamily="34" charset="0"/>
                <a:cs typeface="Arial" panose="020B0604020202020204" pitchFamily="34" charset="0"/>
              </a:rPr>
              <a:t>(prodotti </a:t>
            </a:r>
            <a:r>
              <a:rPr lang="it-IT" altLang="it-IT" i="1" dirty="0">
                <a:latin typeface="Arial" panose="020B0604020202020204" pitchFamily="34" charset="0"/>
                <a:cs typeface="Arial" panose="020B0604020202020204" pitchFamily="34" charset="0"/>
              </a:rPr>
              <a:t>tailor-made</a:t>
            </a:r>
            <a:r>
              <a:rPr lang="it-IT" altLang="it-IT" dirty="0">
                <a:latin typeface="Arial" panose="020B0604020202020204" pitchFamily="34" charset="0"/>
                <a:cs typeface="Arial" panose="020B0604020202020204" pitchFamily="34" charset="0"/>
              </a:rPr>
              <a:t> con alto contenuto di servizi) e </a:t>
            </a:r>
            <a:r>
              <a:rPr lang="it-IT" altLang="it-IT" b="1" i="1" dirty="0" err="1">
                <a:latin typeface="Arial" panose="020B0604020202020204" pitchFamily="34" charset="0"/>
                <a:cs typeface="Arial" panose="020B0604020202020204" pitchFamily="34" charset="0"/>
              </a:rPr>
              <a:t>value</a:t>
            </a:r>
            <a:r>
              <a:rPr lang="it-IT" altLang="it-IT" b="1" i="1" dirty="0">
                <a:latin typeface="Arial" panose="020B0604020202020204" pitchFamily="34" charset="0"/>
                <a:cs typeface="Arial" panose="020B0604020202020204" pitchFamily="34" charset="0"/>
              </a:rPr>
              <a:t> </a:t>
            </a:r>
            <a:r>
              <a:rPr lang="it-IT" altLang="it-IT" b="1" i="1" dirty="0" err="1">
                <a:latin typeface="Arial" panose="020B0604020202020204" pitchFamily="34" charset="0"/>
                <a:cs typeface="Arial" panose="020B0604020202020204" pitchFamily="34" charset="0"/>
              </a:rPr>
              <a:t>capture</a:t>
            </a:r>
            <a:r>
              <a:rPr lang="it-IT" altLang="it-IT" b="1" i="1" dirty="0">
                <a:latin typeface="Arial" panose="020B0604020202020204" pitchFamily="34" charset="0"/>
                <a:cs typeface="Arial" panose="020B0604020202020204" pitchFamily="34" charset="0"/>
              </a:rPr>
              <a:t> </a:t>
            </a:r>
            <a:r>
              <a:rPr lang="it-IT" altLang="it-IT" dirty="0">
                <a:latin typeface="Arial" panose="020B0604020202020204" pitchFamily="34" charset="0"/>
                <a:cs typeface="Arial" panose="020B0604020202020204" pitchFamily="34" charset="0"/>
              </a:rPr>
              <a:t>(cooperazione tra fornitori e clienti).</a:t>
            </a: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Le imprese che implementano le nuove tecnologie digitali, apportando modifiche al proprio modello di </a:t>
            </a:r>
            <a:r>
              <a:rPr lang="it-IT" altLang="it-IT" b="1" i="1" dirty="0">
                <a:latin typeface="Arial" panose="020B0604020202020204" pitchFamily="34" charset="0"/>
                <a:cs typeface="Arial" panose="020B0604020202020204" pitchFamily="34" charset="0"/>
              </a:rPr>
              <a:t>Business</a:t>
            </a:r>
            <a:r>
              <a:rPr lang="it-IT" altLang="it-IT" dirty="0">
                <a:latin typeface="Arial" panose="020B0604020202020204" pitchFamily="34" charset="0"/>
                <a:cs typeface="Arial" panose="020B0604020202020204" pitchFamily="34" charset="0"/>
              </a:rPr>
              <a:t>, sono maggiormente presenti nei mercati internazionali (68% esportatrici; 58% quelle che non modificano il proprio modello) e prevedono una maggiore crescita futura del loro export (sondaggio Centro Studi Tagliacarne-Unioncamere, 2023).</a:t>
            </a:r>
          </a:p>
        </p:txBody>
      </p:sp>
      <p:sp>
        <p:nvSpPr>
          <p:cNvPr id="3" name="CasellaDiTesto 6">
            <a:extLst>
              <a:ext uri="{FF2B5EF4-FFF2-40B4-BE49-F238E27FC236}">
                <a16:creationId xmlns:a16="http://schemas.microsoft.com/office/drawing/2014/main" id="{4BED7F16-67DB-4B1D-D435-1D5D29458EC7}"/>
              </a:ext>
            </a:extLst>
          </p:cNvPr>
          <p:cNvSpPr txBox="1">
            <a:spLocks noChangeArrowheads="1"/>
          </p:cNvSpPr>
          <p:nvPr/>
        </p:nvSpPr>
        <p:spPr bwMode="auto">
          <a:xfrm>
            <a:off x="359924" y="124400"/>
            <a:ext cx="114980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Perché è fondamentale innovare</a:t>
            </a:r>
          </a:p>
        </p:txBody>
      </p:sp>
    </p:spTree>
    <p:extLst>
      <p:ext uri="{BB962C8B-B14F-4D97-AF65-F5344CB8AC3E}">
        <p14:creationId xmlns:p14="http://schemas.microsoft.com/office/powerpoint/2010/main" val="303719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11B330-10E9-D2FA-B427-7C5EA453950C}"/>
              </a:ext>
            </a:extLst>
          </p:cNvPr>
          <p:cNvSpPr txBox="1">
            <a:spLocks noChangeArrowheads="1"/>
          </p:cNvSpPr>
          <p:nvPr/>
        </p:nvSpPr>
        <p:spPr bwMode="auto">
          <a:xfrm>
            <a:off x="533603" y="1000125"/>
            <a:ext cx="11144250" cy="4955203"/>
          </a:xfrm>
          <a:prstGeom prst="rect">
            <a:avLst/>
          </a:prstGeom>
          <a:noFill/>
          <a:ln w="9525">
            <a:noFill/>
            <a:miter lim="800000"/>
            <a:headEnd/>
            <a:tailEnd/>
          </a:ln>
        </p:spPr>
        <p:txBody>
          <a:bodyPr wrap="square">
            <a:spAutoFit/>
          </a:bodyPr>
          <a:lstStyle/>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Mappare la specificità dell’impresa, individuare i suoi bisogni, definire una roadmap al fine di attuare una trasformazione profonda del suo </a:t>
            </a:r>
            <a:r>
              <a:rPr lang="it-IT" altLang="it-IT" b="1" i="1" dirty="0">
                <a:latin typeface="Arial" panose="020B0604020202020204" pitchFamily="34" charset="0"/>
                <a:cs typeface="Arial" panose="020B0604020202020204" pitchFamily="34" charset="0"/>
              </a:rPr>
              <a:t>Business Model.</a:t>
            </a: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Monitorare il singolo processo nelle sue diverse dimensioni di analisi per poi arrivare a una sintesi.</a:t>
            </a: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Intera copertura di tutto il territorio nazionale.</a:t>
            </a: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Analisi estesa non solo al processo ma anche al prodotto.</a:t>
            </a: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Possibile valutazione di impatto nel medio termine dell’azione svolta dai DIH.</a:t>
            </a:r>
          </a:p>
          <a:p>
            <a:pPr marL="285750" indent="-285750" algn="just">
              <a:spcBef>
                <a:spcPct val="0"/>
              </a:spcBef>
              <a:spcAft>
                <a:spcPts val="1200"/>
              </a:spcAft>
              <a:buFont typeface="Wingdings" panose="05000000000000000000" pitchFamily="2" charset="2"/>
              <a:buChar char="Ø"/>
            </a:pPr>
            <a:endParaRPr lang="it-IT" altLang="it-IT" dirty="0">
              <a:latin typeface="Arial" panose="020B0604020202020204" pitchFamily="34" charset="0"/>
              <a:cs typeface="Arial" panose="020B0604020202020204" pitchFamily="34" charset="0"/>
            </a:endParaRPr>
          </a:p>
          <a:p>
            <a:pPr marL="285750" indent="-285750" algn="just">
              <a:spcBef>
                <a:spcPct val="0"/>
              </a:spcBef>
              <a:spcAft>
                <a:spcPts val="1200"/>
              </a:spcAft>
              <a:buFont typeface="Wingdings" panose="05000000000000000000" pitchFamily="2" charset="2"/>
              <a:buChar char="Ø"/>
            </a:pPr>
            <a:r>
              <a:rPr lang="it-IT" altLang="it-IT" dirty="0">
                <a:latin typeface="Arial" panose="020B0604020202020204" pitchFamily="34" charset="0"/>
                <a:cs typeface="Arial" panose="020B0604020202020204" pitchFamily="34" charset="0"/>
              </a:rPr>
              <a:t>Aumentare l’efficacia degli interventi europei diretti alle diverse realtà territoriali.</a:t>
            </a:r>
          </a:p>
        </p:txBody>
      </p:sp>
      <p:sp>
        <p:nvSpPr>
          <p:cNvPr id="3" name="CasellaDiTesto 6">
            <a:extLst>
              <a:ext uri="{FF2B5EF4-FFF2-40B4-BE49-F238E27FC236}">
                <a16:creationId xmlns:a16="http://schemas.microsoft.com/office/drawing/2014/main" id="{B546DA98-F58C-0808-104E-DDD5D4A3C9CF}"/>
              </a:ext>
            </a:extLst>
          </p:cNvPr>
          <p:cNvSpPr txBox="1">
            <a:spLocks noChangeArrowheads="1"/>
          </p:cNvSpPr>
          <p:nvPr/>
        </p:nvSpPr>
        <p:spPr bwMode="auto">
          <a:xfrm>
            <a:off x="359924" y="124400"/>
            <a:ext cx="114980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pPr>
            <a:r>
              <a:rPr lang="it-IT" altLang="it-IT" sz="2600" b="1">
                <a:solidFill>
                  <a:schemeClr val="tx2"/>
                </a:solidFill>
                <a:latin typeface="Arial" panose="020B0604020202020204" pitchFamily="34" charset="0"/>
                <a:cs typeface="Arial" panose="020B0604020202020204" pitchFamily="34" charset="0"/>
              </a:rPr>
              <a:t>Il valore aggiunto dell’azione dei DIH sul territorio</a:t>
            </a:r>
          </a:p>
        </p:txBody>
      </p:sp>
    </p:spTree>
    <p:extLst>
      <p:ext uri="{BB962C8B-B14F-4D97-AF65-F5344CB8AC3E}">
        <p14:creationId xmlns:p14="http://schemas.microsoft.com/office/powerpoint/2010/main" val="166795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con angoli arrotondati sullo stesso lato 31">
            <a:extLst>
              <a:ext uri="{FF2B5EF4-FFF2-40B4-BE49-F238E27FC236}">
                <a16:creationId xmlns:a16="http://schemas.microsoft.com/office/drawing/2014/main" id="{AA2FB60D-F484-F8B8-23D0-A2CDC8C06D9D}"/>
              </a:ext>
            </a:extLst>
          </p:cNvPr>
          <p:cNvSpPr/>
          <p:nvPr/>
        </p:nvSpPr>
        <p:spPr>
          <a:xfrm rot="5400000">
            <a:off x="4495798" y="-4447687"/>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96B5D516-B089-EF54-F662-6FDFB6A9178B}"/>
              </a:ext>
            </a:extLst>
          </p:cNvPr>
          <p:cNvSpPr txBox="1"/>
          <p:nvPr/>
        </p:nvSpPr>
        <p:spPr>
          <a:xfrm>
            <a:off x="217675" y="92142"/>
            <a:ext cx="8662640"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L’attività dei Digital Innovation Hub</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ella 2">
            <a:extLst>
              <a:ext uri="{FF2B5EF4-FFF2-40B4-BE49-F238E27FC236}">
                <a16:creationId xmlns:a16="http://schemas.microsoft.com/office/drawing/2014/main" id="{A4578588-8AF0-5509-8815-9DF1441C357B}"/>
              </a:ext>
            </a:extLst>
          </p:cNvPr>
          <p:cNvGraphicFramePr>
            <a:graphicFrameLocks noGrp="1"/>
          </p:cNvGraphicFramePr>
          <p:nvPr/>
        </p:nvGraphicFramePr>
        <p:xfrm>
          <a:off x="468631" y="902908"/>
          <a:ext cx="10516133" cy="5254634"/>
        </p:xfrm>
        <a:graphic>
          <a:graphicData uri="http://schemas.openxmlformats.org/drawingml/2006/table">
            <a:tbl>
              <a:tblPr firstRow="1" bandRow="1"/>
              <a:tblGrid>
                <a:gridCol w="3692776">
                  <a:extLst>
                    <a:ext uri="{9D8B030D-6E8A-4147-A177-3AD203B41FA5}">
                      <a16:colId xmlns:a16="http://schemas.microsoft.com/office/drawing/2014/main" val="1996544252"/>
                    </a:ext>
                  </a:extLst>
                </a:gridCol>
                <a:gridCol w="1705840">
                  <a:extLst>
                    <a:ext uri="{9D8B030D-6E8A-4147-A177-3AD203B41FA5}">
                      <a16:colId xmlns:a16="http://schemas.microsoft.com/office/drawing/2014/main" val="781965503"/>
                    </a:ext>
                  </a:extLst>
                </a:gridCol>
                <a:gridCol w="1705840">
                  <a:extLst>
                    <a:ext uri="{9D8B030D-6E8A-4147-A177-3AD203B41FA5}">
                      <a16:colId xmlns:a16="http://schemas.microsoft.com/office/drawing/2014/main" val="3025343575"/>
                    </a:ext>
                  </a:extLst>
                </a:gridCol>
                <a:gridCol w="3411677">
                  <a:extLst>
                    <a:ext uri="{9D8B030D-6E8A-4147-A177-3AD203B41FA5}">
                      <a16:colId xmlns:a16="http://schemas.microsoft.com/office/drawing/2014/main" val="217040338"/>
                    </a:ext>
                  </a:extLst>
                </a:gridCol>
              </a:tblGrid>
              <a:tr h="743594">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pPr algn="ctr"/>
                      <a:r>
                        <a:rPr lang="it-IT" sz="1600" dirty="0">
                          <a:solidFill>
                            <a:schemeClr val="bg1"/>
                          </a:solidFill>
                          <a:latin typeface="Arial" panose="020B0604020202020204" pitchFamily="34" charset="0"/>
                          <a:cs typeface="Arial" panose="020B0604020202020204" pitchFamily="34" charset="0"/>
                        </a:rPr>
                        <a:t>ATTIVITA’ DI SENSIBILIZZAZIONE</a:t>
                      </a:r>
                    </a:p>
                  </a:txBody>
                  <a:tcPr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pPr algn="ctr"/>
                      <a:r>
                        <a:rPr lang="it-IT" sz="1600" dirty="0">
                          <a:solidFill>
                            <a:schemeClr val="bg1"/>
                          </a:solidFill>
                          <a:latin typeface="Arial" panose="020B0604020202020204" pitchFamily="34" charset="0"/>
                          <a:cs typeface="Arial" panose="020B0604020202020204" pitchFamily="34" charset="0"/>
                        </a:rPr>
                        <a:t>ASSESSMENT, REPORT E ROADMAP MATURITA’ DIGITALE</a:t>
                      </a:r>
                    </a:p>
                  </a:txBody>
                  <a:tcPr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it-IT"/>
                    </a:p>
                  </a:txBody>
                  <a:tcPr/>
                </a:tc>
                <a:tc>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pPr algn="ctr"/>
                      <a:r>
                        <a:rPr lang="it-IT" sz="1600">
                          <a:solidFill>
                            <a:schemeClr val="bg1"/>
                          </a:solidFill>
                          <a:latin typeface="Arial" panose="020B0604020202020204" pitchFamily="34" charset="0"/>
                          <a:cs typeface="Arial" panose="020B0604020202020204" pitchFamily="34" charset="0"/>
                        </a:rPr>
                        <a:t>ATTIVITA’ </a:t>
                      </a:r>
                      <a:r>
                        <a:rPr lang="it-IT" sz="1600" dirty="0">
                          <a:solidFill>
                            <a:schemeClr val="bg1"/>
                          </a:solidFill>
                          <a:latin typeface="Arial" panose="020B0604020202020204" pitchFamily="34" charset="0"/>
                          <a:cs typeface="Arial" panose="020B0604020202020204" pitchFamily="34" charset="0"/>
                        </a:rPr>
                        <a:t>DI ORIENTAMENTO</a:t>
                      </a:r>
                    </a:p>
                  </a:txBody>
                  <a:tcPr anchor="ctr">
                    <a:lnL w="12700" cmpd="sng">
                      <a:solidFill>
                        <a:sysClr val="window" lastClr="FFFFFF"/>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863594036"/>
                  </a:ext>
                </a:extLst>
              </a:tr>
              <a:tr h="1404566">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endParaRPr lang="it-IT" sz="1600"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endParaRPr lang="it-IT" sz="1600" dirty="0">
                        <a:latin typeface="Arial" panose="020B0604020202020204" pitchFamily="34" charset="0"/>
                        <a:cs typeface="Arial" panose="020B0604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it-IT"/>
                    </a:p>
                  </a:txBody>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endParaRPr lang="it-IT" sz="1600" dirty="0">
                        <a:latin typeface="Arial" panose="020B0604020202020204" pitchFamily="34" charset="0"/>
                        <a:cs typeface="Arial" panose="020B0604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5869213"/>
                  </a:ext>
                </a:extLst>
              </a:tr>
              <a:tr h="468189">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2800" b="1" dirty="0">
                          <a:solidFill>
                            <a:srgbClr val="002060"/>
                          </a:solidFill>
                          <a:latin typeface="Arial" panose="020B0604020202020204" pitchFamily="34" charset="0"/>
                          <a:cs typeface="Arial" panose="020B0604020202020204" pitchFamily="34" charset="0"/>
                        </a:rPr>
                        <a:t>25.000+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2800" b="1" dirty="0">
                          <a:solidFill>
                            <a:srgbClr val="002060"/>
                          </a:solidFill>
                          <a:latin typeface="Arial" panose="020B0604020202020204" pitchFamily="34" charset="0"/>
                          <a:cs typeface="Arial" panose="020B0604020202020204" pitchFamily="34" charset="0"/>
                        </a:rPr>
                        <a:t>1900</a:t>
                      </a:r>
                    </a:p>
                  </a:txBody>
                  <a:tcPr>
                    <a:lnL w="12700" cap="flat" cmpd="sng" algn="ctr">
                      <a:solidFill>
                        <a:srgbClr val="00206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2800" b="1" dirty="0">
                          <a:solidFill>
                            <a:srgbClr val="002060"/>
                          </a:solidFill>
                          <a:latin typeface="Arial" panose="020B0604020202020204" pitchFamily="34" charset="0"/>
                          <a:cs typeface="Arial" panose="020B0604020202020204" pitchFamily="34" charset="0"/>
                        </a:rPr>
                        <a:t>7</a:t>
                      </a:r>
                    </a:p>
                  </a:txBody>
                  <a:tcPr>
                    <a:lnL w="12700" cmpd="sng">
                      <a:noFill/>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2800" b="1" dirty="0">
                          <a:solidFill>
                            <a:srgbClr val="002060"/>
                          </a:solidFill>
                          <a:latin typeface="Arial" panose="020B0604020202020204" pitchFamily="34" charset="0"/>
                          <a:cs typeface="Arial" panose="020B0604020202020204" pitchFamily="34" charset="0"/>
                        </a:rPr>
                        <a:t>ACCORDI </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0370505"/>
                  </a:ext>
                </a:extLst>
              </a:tr>
              <a:tr h="2203240">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1400" b="1" dirty="0">
                          <a:solidFill>
                            <a:srgbClr val="002060"/>
                          </a:solidFill>
                          <a:latin typeface="Arial" panose="020B0604020202020204" pitchFamily="34" charset="0"/>
                          <a:cs typeface="Arial" panose="020B0604020202020204" pitchFamily="34" charset="0"/>
                        </a:rPr>
                        <a:t>AZIENDE INCONTRATE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1400" b="1" dirty="0">
                          <a:solidFill>
                            <a:srgbClr val="002060"/>
                          </a:solidFill>
                          <a:latin typeface="Arial" panose="020B0604020202020204" pitchFamily="34" charset="0"/>
                          <a:cs typeface="Arial" panose="020B0604020202020204" pitchFamily="34" charset="0"/>
                        </a:rPr>
                        <a:t>AZIENDE</a:t>
                      </a:r>
                    </a:p>
                    <a:p>
                      <a:pPr algn="ctr"/>
                      <a:r>
                        <a:rPr lang="it-IT" sz="1400" b="1" dirty="0">
                          <a:solidFill>
                            <a:srgbClr val="002060"/>
                          </a:solidFill>
                          <a:latin typeface="Arial" panose="020B0604020202020204" pitchFamily="34" charset="0"/>
                          <a:cs typeface="Arial" panose="020B0604020202020204" pitchFamily="34" charset="0"/>
                        </a:rPr>
                        <a:t>COINVOLTE</a:t>
                      </a:r>
                    </a:p>
                  </a:txBody>
                  <a:tcPr>
                    <a:lnL w="12700" cap="flat" cmpd="sng" algn="ctr">
                      <a:solidFill>
                        <a:srgbClr val="002060"/>
                      </a:solidFill>
                      <a:prstDash val="solid"/>
                      <a:round/>
                      <a:headEnd type="none" w="med" len="med"/>
                      <a:tailEnd type="none" w="med" len="med"/>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1400" b="1" dirty="0">
                          <a:solidFill>
                            <a:srgbClr val="002060"/>
                          </a:solidFill>
                          <a:latin typeface="Arial" panose="020B0604020202020204" pitchFamily="34" charset="0"/>
                          <a:cs typeface="Arial" panose="020B0604020202020204" pitchFamily="34" charset="0"/>
                        </a:rPr>
                        <a:t>FILIERE</a:t>
                      </a:r>
                    </a:p>
                    <a:p>
                      <a:pPr algn="ctr"/>
                      <a:r>
                        <a:rPr lang="it-IT" sz="2800" b="1" dirty="0">
                          <a:solidFill>
                            <a:srgbClr val="002060"/>
                          </a:solidFill>
                          <a:latin typeface="Arial" panose="020B0604020202020204" pitchFamily="34" charset="0"/>
                          <a:cs typeface="Arial" panose="020B0604020202020204" pitchFamily="34" charset="0"/>
                        </a:rPr>
                        <a:t>216</a:t>
                      </a:r>
                    </a:p>
                    <a:p>
                      <a:pPr algn="ctr"/>
                      <a:r>
                        <a:rPr lang="it-IT" sz="1400" b="1" dirty="0">
                          <a:solidFill>
                            <a:srgbClr val="002060"/>
                          </a:solidFill>
                          <a:latin typeface="Arial" panose="020B0604020202020204" pitchFamily="34" charset="0"/>
                          <a:cs typeface="Arial" panose="020B0604020202020204" pitchFamily="34" charset="0"/>
                        </a:rPr>
                        <a:t>FORNITORI</a:t>
                      </a:r>
                    </a:p>
                  </a:txBody>
                  <a:tcPr>
                    <a:lnL w="12700" cmpd="sng">
                      <a:noFill/>
                    </a:lnL>
                    <a:lnR w="12700" cap="flat" cmpd="sng" algn="ctr">
                      <a:solidFill>
                        <a:srgbClr val="002060"/>
                      </a:solidFill>
                      <a:prstDash val="solid"/>
                      <a:round/>
                      <a:headEnd type="none" w="med" len="med"/>
                      <a:tailEnd type="none" w="med" len="med"/>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marL="285750" indent="-285750" algn="l">
                        <a:buFont typeface="Arial" panose="020B0604020202020204" pitchFamily="34" charset="0"/>
                        <a:buChar char="•"/>
                      </a:pPr>
                      <a:r>
                        <a:rPr lang="it-IT" sz="1400" b="1" dirty="0">
                          <a:solidFill>
                            <a:srgbClr val="002060"/>
                          </a:solidFill>
                          <a:latin typeface="Arial" panose="020B0604020202020204" pitchFamily="34" charset="0"/>
                          <a:cs typeface="Arial" panose="020B0604020202020204" pitchFamily="34" charset="0"/>
                        </a:rPr>
                        <a:t>ACCORDO NAZIONALE CON I COMPETENCE CENTER (2020)</a:t>
                      </a:r>
                    </a:p>
                    <a:p>
                      <a:pPr marL="285750" indent="-285750" algn="l">
                        <a:buFont typeface="Arial" panose="020B0604020202020204" pitchFamily="34" charset="0"/>
                        <a:buChar char="•"/>
                      </a:pPr>
                      <a:r>
                        <a:rPr lang="it-IT" sz="1400" b="1" dirty="0">
                          <a:solidFill>
                            <a:srgbClr val="002060"/>
                          </a:solidFill>
                          <a:latin typeface="Arial" panose="020B0604020202020204" pitchFamily="34" charset="0"/>
                          <a:cs typeface="Arial" panose="020B0604020202020204" pitchFamily="34" charset="0"/>
                        </a:rPr>
                        <a:t>ACCORDI SINGOLI DIH CON COMPETENCE CENTER</a:t>
                      </a:r>
                    </a:p>
                    <a:p>
                      <a:pPr marL="285750" indent="-285750" algn="l">
                        <a:buFont typeface="Arial" panose="020B0604020202020204" pitchFamily="34" charset="0"/>
                        <a:buChar char="•"/>
                      </a:pPr>
                      <a:r>
                        <a:rPr lang="it-IT" sz="1400" b="1" dirty="0">
                          <a:solidFill>
                            <a:srgbClr val="002060"/>
                          </a:solidFill>
                          <a:latin typeface="Arial" panose="020B0604020202020204" pitchFamily="34" charset="0"/>
                          <a:cs typeface="Arial" panose="020B0604020202020204" pitchFamily="34" charset="0"/>
                        </a:rPr>
                        <a:t>ACCORDO CON PLAYER INDUSTRIALI</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b="1" dirty="0">
                          <a:solidFill>
                            <a:srgbClr val="002060"/>
                          </a:solidFill>
                          <a:latin typeface="Arial" panose="020B0604020202020204" pitchFamily="34" charset="0"/>
                          <a:ea typeface="+mn-ea"/>
                          <a:cs typeface="Arial" panose="020B0604020202020204" pitchFamily="34" charset="0"/>
                        </a:rPr>
                        <a:t>PARTECIPAZIONE AL BANDO EUROPEO PER LA COSTITUZIONE DEL NETWORK DEGLI EDIH</a:t>
                      </a:r>
                    </a:p>
                    <a:p>
                      <a:pPr marL="285750" indent="-285750" algn="l">
                        <a:buFont typeface="Arial" panose="020B0604020202020204" pitchFamily="34" charset="0"/>
                        <a:buChar char="•"/>
                      </a:pPr>
                      <a:endParaRPr lang="it-IT" sz="1400" b="1" dirty="0">
                        <a:solidFill>
                          <a:srgbClr val="002060"/>
                        </a:solidFill>
                        <a:latin typeface="Arial" panose="020B0604020202020204" pitchFamily="34" charset="0"/>
                        <a:cs typeface="Arial" panose="020B0604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4475611"/>
                  </a:ext>
                </a:extLst>
              </a:tr>
            </a:tbl>
          </a:graphicData>
        </a:graphic>
      </p:graphicFrame>
      <p:grpSp>
        <p:nvGrpSpPr>
          <p:cNvPr id="8" name="Gruppo 7">
            <a:extLst>
              <a:ext uri="{FF2B5EF4-FFF2-40B4-BE49-F238E27FC236}">
                <a16:creationId xmlns:a16="http://schemas.microsoft.com/office/drawing/2014/main" id="{19211BA2-FBEE-16B3-F3BB-DB2DB871D88C}"/>
              </a:ext>
            </a:extLst>
          </p:cNvPr>
          <p:cNvGrpSpPr/>
          <p:nvPr/>
        </p:nvGrpSpPr>
        <p:grpSpPr>
          <a:xfrm>
            <a:off x="4094836" y="1957040"/>
            <a:ext cx="2153733" cy="983220"/>
            <a:chOff x="1851175" y="1966893"/>
            <a:chExt cx="2545209" cy="1161936"/>
          </a:xfrm>
        </p:grpSpPr>
        <p:pic>
          <p:nvPicPr>
            <p:cNvPr id="9" name="Immagine 8">
              <a:extLst>
                <a:ext uri="{FF2B5EF4-FFF2-40B4-BE49-F238E27FC236}">
                  <a16:creationId xmlns:a16="http://schemas.microsoft.com/office/drawing/2014/main" id="{101D5E3D-5818-94BC-A92E-C908AF3BD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175" y="1966893"/>
              <a:ext cx="1161936" cy="1161936"/>
            </a:xfrm>
            <a:prstGeom prst="rect">
              <a:avLst/>
            </a:prstGeom>
          </p:spPr>
        </p:pic>
        <p:pic>
          <p:nvPicPr>
            <p:cNvPr id="10" name="Immagine 9">
              <a:extLst>
                <a:ext uri="{FF2B5EF4-FFF2-40B4-BE49-F238E27FC236}">
                  <a16:creationId xmlns:a16="http://schemas.microsoft.com/office/drawing/2014/main" id="{7DD0F61B-D26B-AE17-8DB3-8B1E0A70C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5876" y="1997071"/>
              <a:ext cx="1060508" cy="1060509"/>
            </a:xfrm>
            <a:prstGeom prst="rect">
              <a:avLst/>
            </a:prstGeom>
          </p:spPr>
        </p:pic>
      </p:grpSp>
      <p:pic>
        <p:nvPicPr>
          <p:cNvPr id="12" name="Immagine 11">
            <a:extLst>
              <a:ext uri="{FF2B5EF4-FFF2-40B4-BE49-F238E27FC236}">
                <a16:creationId xmlns:a16="http://schemas.microsoft.com/office/drawing/2014/main" id="{6A97DA77-826B-B7D5-3711-0C5582B4E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8536" y="1800382"/>
            <a:ext cx="1261779" cy="1261779"/>
          </a:xfrm>
          <a:prstGeom prst="rect">
            <a:avLst/>
          </a:prstGeom>
        </p:spPr>
      </p:pic>
      <p:pic>
        <p:nvPicPr>
          <p:cNvPr id="13" name="Immagine 12">
            <a:extLst>
              <a:ext uri="{FF2B5EF4-FFF2-40B4-BE49-F238E27FC236}">
                <a16:creationId xmlns:a16="http://schemas.microsoft.com/office/drawing/2014/main" id="{831D80CB-5E52-1183-D0B2-B8FC5CEB66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7235" y="1713446"/>
            <a:ext cx="1470409" cy="1470409"/>
          </a:xfrm>
          <a:prstGeom prst="rect">
            <a:avLst/>
          </a:prstGeom>
        </p:spPr>
      </p:pic>
    </p:spTree>
    <p:extLst>
      <p:ext uri="{BB962C8B-B14F-4D97-AF65-F5344CB8AC3E}">
        <p14:creationId xmlns:p14="http://schemas.microsoft.com/office/powerpoint/2010/main" val="2643934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con angoli arrotondati sullo stesso lato 31">
            <a:extLst>
              <a:ext uri="{FF2B5EF4-FFF2-40B4-BE49-F238E27FC236}">
                <a16:creationId xmlns:a16="http://schemas.microsoft.com/office/drawing/2014/main" id="{AA2FB60D-F484-F8B8-23D0-A2CDC8C06D9D}"/>
              </a:ext>
            </a:extLst>
          </p:cNvPr>
          <p:cNvSpPr/>
          <p:nvPr/>
        </p:nvSpPr>
        <p:spPr>
          <a:xfrm rot="5400000">
            <a:off x="4495798" y="-4253377"/>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96B5D516-B089-EF54-F662-6FDFB6A9178B}"/>
              </a:ext>
            </a:extLst>
          </p:cNvPr>
          <p:cNvSpPr txBox="1"/>
          <p:nvPr/>
        </p:nvSpPr>
        <p:spPr>
          <a:xfrm>
            <a:off x="380999" y="294527"/>
            <a:ext cx="8662640"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Progetti Speciali: le Fabbriche Vetrina</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3EB0DD37-F1AC-57DB-391A-C0588828C7AC}"/>
              </a:ext>
            </a:extLst>
          </p:cNvPr>
          <p:cNvPicPr>
            <a:picLocks noChangeAspect="1"/>
          </p:cNvPicPr>
          <p:nvPr/>
        </p:nvPicPr>
        <p:blipFill rotWithShape="1">
          <a:blip r:embed="rId3"/>
          <a:srcRect l="22031" t="23499" r="21250" b="9835"/>
          <a:stretch/>
        </p:blipFill>
        <p:spPr>
          <a:xfrm>
            <a:off x="547021" y="1040269"/>
            <a:ext cx="4806029" cy="3177540"/>
          </a:xfrm>
          <a:prstGeom prst="rect">
            <a:avLst/>
          </a:prstGeom>
        </p:spPr>
      </p:pic>
      <p:pic>
        <p:nvPicPr>
          <p:cNvPr id="18" name="Immagine 17">
            <a:extLst>
              <a:ext uri="{FF2B5EF4-FFF2-40B4-BE49-F238E27FC236}">
                <a16:creationId xmlns:a16="http://schemas.microsoft.com/office/drawing/2014/main" id="{5F6057C0-B460-6918-520D-41E04D431C57}"/>
              </a:ext>
            </a:extLst>
          </p:cNvPr>
          <p:cNvPicPr>
            <a:picLocks noChangeAspect="1"/>
          </p:cNvPicPr>
          <p:nvPr/>
        </p:nvPicPr>
        <p:blipFill rotWithShape="1">
          <a:blip r:embed="rId4"/>
          <a:srcRect l="21250" t="34167" r="23125" b="16666"/>
          <a:stretch/>
        </p:blipFill>
        <p:spPr>
          <a:xfrm>
            <a:off x="5353050" y="1045491"/>
            <a:ext cx="4806030" cy="2389514"/>
          </a:xfrm>
          <a:prstGeom prst="rect">
            <a:avLst/>
          </a:prstGeom>
        </p:spPr>
      </p:pic>
      <p:pic>
        <p:nvPicPr>
          <p:cNvPr id="20" name="Immagine 19">
            <a:extLst>
              <a:ext uri="{FF2B5EF4-FFF2-40B4-BE49-F238E27FC236}">
                <a16:creationId xmlns:a16="http://schemas.microsoft.com/office/drawing/2014/main" id="{F1B31AED-D445-B1C8-78C2-DEA12C7E087D}"/>
              </a:ext>
            </a:extLst>
          </p:cNvPr>
          <p:cNvPicPr>
            <a:picLocks noChangeAspect="1"/>
          </p:cNvPicPr>
          <p:nvPr/>
        </p:nvPicPr>
        <p:blipFill rotWithShape="1">
          <a:blip r:embed="rId5"/>
          <a:srcRect l="21562" t="47834" r="50688" b="36590"/>
          <a:stretch/>
        </p:blipFill>
        <p:spPr>
          <a:xfrm>
            <a:off x="564886" y="5047714"/>
            <a:ext cx="2385149" cy="753072"/>
          </a:xfrm>
          <a:prstGeom prst="rect">
            <a:avLst/>
          </a:prstGeom>
        </p:spPr>
      </p:pic>
      <p:pic>
        <p:nvPicPr>
          <p:cNvPr id="22" name="Immagine 21">
            <a:extLst>
              <a:ext uri="{FF2B5EF4-FFF2-40B4-BE49-F238E27FC236}">
                <a16:creationId xmlns:a16="http://schemas.microsoft.com/office/drawing/2014/main" id="{50D6237A-E4F2-FD91-835D-3E3C13EF0064}"/>
              </a:ext>
            </a:extLst>
          </p:cNvPr>
          <p:cNvPicPr>
            <a:picLocks noChangeAspect="1"/>
          </p:cNvPicPr>
          <p:nvPr/>
        </p:nvPicPr>
        <p:blipFill rotWithShape="1">
          <a:blip r:embed="rId6"/>
          <a:srcRect l="21999" t="42667" r="50814" b="40500"/>
          <a:stretch/>
        </p:blipFill>
        <p:spPr>
          <a:xfrm>
            <a:off x="2967901" y="5047714"/>
            <a:ext cx="2385149" cy="830689"/>
          </a:xfrm>
          <a:prstGeom prst="rect">
            <a:avLst/>
          </a:prstGeom>
        </p:spPr>
      </p:pic>
      <p:pic>
        <p:nvPicPr>
          <p:cNvPr id="24" name="Immagine 23">
            <a:extLst>
              <a:ext uri="{FF2B5EF4-FFF2-40B4-BE49-F238E27FC236}">
                <a16:creationId xmlns:a16="http://schemas.microsoft.com/office/drawing/2014/main" id="{2A85813C-AA5B-69C1-CD74-D7A84DB3C0DD}"/>
              </a:ext>
            </a:extLst>
          </p:cNvPr>
          <p:cNvPicPr>
            <a:picLocks noChangeAspect="1"/>
          </p:cNvPicPr>
          <p:nvPr/>
        </p:nvPicPr>
        <p:blipFill rotWithShape="1">
          <a:blip r:embed="rId7"/>
          <a:srcRect l="21249" t="25324" r="41500" b="57395"/>
          <a:stretch/>
        </p:blipFill>
        <p:spPr>
          <a:xfrm>
            <a:off x="547021" y="4234464"/>
            <a:ext cx="3017521" cy="787412"/>
          </a:xfrm>
          <a:prstGeom prst="rect">
            <a:avLst/>
          </a:prstGeom>
        </p:spPr>
      </p:pic>
      <p:pic>
        <p:nvPicPr>
          <p:cNvPr id="26" name="Immagine 25">
            <a:extLst>
              <a:ext uri="{FF2B5EF4-FFF2-40B4-BE49-F238E27FC236}">
                <a16:creationId xmlns:a16="http://schemas.microsoft.com/office/drawing/2014/main" id="{4038750F-7BF7-6DFA-5AED-DEFD5DB5B3CA}"/>
              </a:ext>
            </a:extLst>
          </p:cNvPr>
          <p:cNvPicPr>
            <a:picLocks noChangeAspect="1"/>
          </p:cNvPicPr>
          <p:nvPr/>
        </p:nvPicPr>
        <p:blipFill rotWithShape="1">
          <a:blip r:embed="rId8"/>
          <a:srcRect l="58594" t="25322" r="22750" b="57397"/>
          <a:stretch/>
        </p:blipFill>
        <p:spPr>
          <a:xfrm>
            <a:off x="3665354" y="4208626"/>
            <a:ext cx="1534802" cy="799663"/>
          </a:xfrm>
          <a:prstGeom prst="rect">
            <a:avLst/>
          </a:prstGeom>
        </p:spPr>
      </p:pic>
      <p:sp>
        <p:nvSpPr>
          <p:cNvPr id="29" name="CasellaDiTesto 28">
            <a:extLst>
              <a:ext uri="{FF2B5EF4-FFF2-40B4-BE49-F238E27FC236}">
                <a16:creationId xmlns:a16="http://schemas.microsoft.com/office/drawing/2014/main" id="{5BBE5C75-D9EB-B431-69D3-029538CE9B98}"/>
              </a:ext>
            </a:extLst>
          </p:cNvPr>
          <p:cNvSpPr txBox="1"/>
          <p:nvPr/>
        </p:nvSpPr>
        <p:spPr>
          <a:xfrm>
            <a:off x="5558791" y="3576049"/>
            <a:ext cx="6431280" cy="246221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spcAft>
                <a:spcPts val="600"/>
              </a:spcAft>
              <a:buFont typeface="Wingdings" panose="05000000000000000000" pitchFamily="2" charset="2"/>
              <a:buChar char="Ø"/>
            </a:pPr>
            <a:r>
              <a:rPr lang="it-IT" b="1" dirty="0">
                <a:solidFill>
                  <a:schemeClr val="tx2"/>
                </a:solidFill>
              </a:rPr>
              <a:t>Più di 50 PMI innovative con investimenti in tecnologie 4.0: </a:t>
            </a:r>
            <a:r>
              <a:rPr lang="it-IT" dirty="0">
                <a:solidFill>
                  <a:schemeClr val="tx2"/>
                </a:solidFill>
              </a:rPr>
              <a:t>big data, cloud, cybersecurity, IoT, stampa 3D, simulazioni, robot collaborativi, realtà aumentata</a:t>
            </a:r>
          </a:p>
          <a:p>
            <a:pPr marL="285750" indent="-285750">
              <a:spcAft>
                <a:spcPts val="600"/>
              </a:spcAft>
              <a:buFont typeface="Wingdings" panose="05000000000000000000" pitchFamily="2" charset="2"/>
              <a:buChar char="Ø"/>
            </a:pPr>
            <a:r>
              <a:rPr lang="it-IT" b="0" i="0" dirty="0">
                <a:solidFill>
                  <a:schemeClr val="tx2"/>
                </a:solidFill>
                <a:effectLst/>
              </a:rPr>
              <a:t>PMI di diversi settori, distribuite sul territorio nazionale </a:t>
            </a:r>
          </a:p>
          <a:p>
            <a:pPr marL="285750" indent="-285750">
              <a:spcAft>
                <a:spcPts val="600"/>
              </a:spcAft>
              <a:buFont typeface="Wingdings" panose="05000000000000000000" pitchFamily="2" charset="2"/>
              <a:buChar char="Ø"/>
            </a:pPr>
            <a:r>
              <a:rPr lang="it-IT" b="0" i="0" dirty="0">
                <a:solidFill>
                  <a:schemeClr val="tx2"/>
                </a:solidFill>
                <a:effectLst/>
              </a:rPr>
              <a:t>disponibilità ad aprirsi verso le altre imprese per </a:t>
            </a:r>
            <a:r>
              <a:rPr lang="it-IT" b="1" i="0" dirty="0">
                <a:solidFill>
                  <a:schemeClr val="tx2"/>
                </a:solidFill>
                <a:effectLst/>
              </a:rPr>
              <a:t>consentire di “toccare con mano” le applicazioni del 4.0</a:t>
            </a:r>
            <a:r>
              <a:rPr lang="it-IT" b="0" i="0" dirty="0">
                <a:solidFill>
                  <a:schemeClr val="tx2"/>
                </a:solidFill>
                <a:effectLst/>
              </a:rPr>
              <a:t>, e ospitando iniziative di informazione rivolte a stakeholders e imprese</a:t>
            </a:r>
            <a:endParaRPr lang="it-IT" dirty="0">
              <a:solidFill>
                <a:schemeClr val="tx2"/>
              </a:solidFill>
            </a:endParaRPr>
          </a:p>
        </p:txBody>
      </p:sp>
    </p:spTree>
    <p:extLst>
      <p:ext uri="{BB962C8B-B14F-4D97-AF65-F5344CB8AC3E}">
        <p14:creationId xmlns:p14="http://schemas.microsoft.com/office/powerpoint/2010/main" val="48957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con angoli arrotondati sullo stesso lato 31">
            <a:extLst>
              <a:ext uri="{FF2B5EF4-FFF2-40B4-BE49-F238E27FC236}">
                <a16:creationId xmlns:a16="http://schemas.microsoft.com/office/drawing/2014/main" id="{AA2FB60D-F484-F8B8-23D0-A2CDC8C06D9D}"/>
              </a:ext>
            </a:extLst>
          </p:cNvPr>
          <p:cNvSpPr/>
          <p:nvPr/>
        </p:nvSpPr>
        <p:spPr>
          <a:xfrm rot="5400000">
            <a:off x="4495798" y="-4253377"/>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96B5D516-B089-EF54-F662-6FDFB6A9178B}"/>
              </a:ext>
            </a:extLst>
          </p:cNvPr>
          <p:cNvSpPr txBox="1"/>
          <p:nvPr/>
        </p:nvSpPr>
        <p:spPr>
          <a:xfrm>
            <a:off x="380999" y="294527"/>
            <a:ext cx="8662640" cy="956544"/>
          </a:xfrm>
          <a:prstGeom prst="rect">
            <a:avLst/>
          </a:prstGeom>
          <a:noFill/>
        </p:spPr>
        <p:txBody>
          <a:bodyPr wrap="square" rtlCol="0">
            <a:spAutoFit/>
          </a:bodyPr>
          <a:lstStyle/>
          <a:p>
            <a:pPr>
              <a:lnSpc>
                <a:spcPct val="107000"/>
              </a:lnSpc>
              <a:spcAft>
                <a:spcPts val="800"/>
              </a:spcAft>
              <a:defRPr/>
            </a:pPr>
            <a:r>
              <a:rPr lang="it-IT" sz="2400" b="1" dirty="0">
                <a:solidFill>
                  <a:prstClr val="white"/>
                </a:solidFill>
                <a:latin typeface="Arial" panose="020B0604020202020204" pitchFamily="34" charset="0"/>
                <a:cs typeface="Arial" panose="020B0604020202020204" pitchFamily="34" charset="0"/>
              </a:rPr>
              <a:t>Test Industria 4.0: dimensioni di Analisi e </a:t>
            </a:r>
            <a:r>
              <a:rPr lang="it-IT" sz="2400" b="1" dirty="0" err="1">
                <a:solidFill>
                  <a:prstClr val="white"/>
                </a:solidFill>
                <a:latin typeface="Arial" panose="020B0604020202020204" pitchFamily="34" charset="0"/>
                <a:cs typeface="Arial" panose="020B0604020202020204" pitchFamily="34" charset="0"/>
              </a:rPr>
              <a:t>Macroprocessi</a:t>
            </a:r>
            <a:endParaRPr lang="it-IT" sz="2400" b="1"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BAD76661-E1D0-8E02-4D39-C15D23E78943}"/>
              </a:ext>
            </a:extLst>
          </p:cNvPr>
          <p:cNvPicPr>
            <a:picLocks noChangeAspect="1"/>
          </p:cNvPicPr>
          <p:nvPr/>
        </p:nvPicPr>
        <p:blipFill>
          <a:blip r:embed="rId3"/>
          <a:stretch>
            <a:fillRect/>
          </a:stretch>
        </p:blipFill>
        <p:spPr>
          <a:xfrm>
            <a:off x="6594191" y="2218606"/>
            <a:ext cx="5412451" cy="3262748"/>
          </a:xfrm>
          <a:prstGeom prst="rect">
            <a:avLst/>
          </a:prstGeom>
        </p:spPr>
      </p:pic>
      <p:pic>
        <p:nvPicPr>
          <p:cNvPr id="8" name="Immagine 7">
            <a:extLst>
              <a:ext uri="{FF2B5EF4-FFF2-40B4-BE49-F238E27FC236}">
                <a16:creationId xmlns:a16="http://schemas.microsoft.com/office/drawing/2014/main" id="{4BDD803C-23F3-1A83-6E5A-2F10B5A1C212}"/>
              </a:ext>
            </a:extLst>
          </p:cNvPr>
          <p:cNvPicPr>
            <a:picLocks noChangeAspect="1"/>
          </p:cNvPicPr>
          <p:nvPr/>
        </p:nvPicPr>
        <p:blipFill>
          <a:blip r:embed="rId4"/>
          <a:stretch>
            <a:fillRect/>
          </a:stretch>
        </p:blipFill>
        <p:spPr>
          <a:xfrm>
            <a:off x="155591" y="2533888"/>
            <a:ext cx="5870799" cy="2728685"/>
          </a:xfrm>
          <a:prstGeom prst="rect">
            <a:avLst/>
          </a:prstGeom>
        </p:spPr>
      </p:pic>
      <p:sp>
        <p:nvSpPr>
          <p:cNvPr id="9" name="Triangolo isoscele 8">
            <a:extLst>
              <a:ext uri="{FF2B5EF4-FFF2-40B4-BE49-F238E27FC236}">
                <a16:creationId xmlns:a16="http://schemas.microsoft.com/office/drawing/2014/main" id="{140F2C27-9C32-945D-7DA4-EB9274D53F96}"/>
              </a:ext>
            </a:extLst>
          </p:cNvPr>
          <p:cNvSpPr/>
          <p:nvPr/>
        </p:nvSpPr>
        <p:spPr>
          <a:xfrm rot="5400000">
            <a:off x="5652245" y="3645350"/>
            <a:ext cx="1316091" cy="409260"/>
          </a:xfrm>
          <a:prstGeom prst="triangl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dirty="0"/>
          </a:p>
        </p:txBody>
      </p:sp>
      <p:pic>
        <p:nvPicPr>
          <p:cNvPr id="10" name="Immagine 9">
            <a:extLst>
              <a:ext uri="{FF2B5EF4-FFF2-40B4-BE49-F238E27FC236}">
                <a16:creationId xmlns:a16="http://schemas.microsoft.com/office/drawing/2014/main" id="{BE01AF80-F367-150E-377C-EE4657EF14CF}"/>
              </a:ext>
            </a:extLst>
          </p:cNvPr>
          <p:cNvPicPr>
            <a:picLocks noChangeAspect="1"/>
          </p:cNvPicPr>
          <p:nvPr/>
        </p:nvPicPr>
        <p:blipFill rotWithShape="1">
          <a:blip r:embed="rId5"/>
          <a:srcRect l="77194" t="35818" r="3937"/>
          <a:stretch/>
        </p:blipFill>
        <p:spPr>
          <a:xfrm>
            <a:off x="516465" y="992913"/>
            <a:ext cx="2190175" cy="1348843"/>
          </a:xfrm>
          <a:prstGeom prst="rect">
            <a:avLst/>
          </a:prstGeom>
        </p:spPr>
      </p:pic>
    </p:spTree>
    <p:extLst>
      <p:ext uri="{BB962C8B-B14F-4D97-AF65-F5344CB8AC3E}">
        <p14:creationId xmlns:p14="http://schemas.microsoft.com/office/powerpoint/2010/main" val="765483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C7E3A0B-3489-8490-53BC-67D597F4FE23}"/>
              </a:ext>
            </a:extLst>
          </p:cNvPr>
          <p:cNvPicPr>
            <a:picLocks noChangeAspect="1"/>
          </p:cNvPicPr>
          <p:nvPr/>
        </p:nvPicPr>
        <p:blipFill>
          <a:blip r:embed="rId3"/>
          <a:stretch>
            <a:fillRect/>
          </a:stretch>
        </p:blipFill>
        <p:spPr>
          <a:xfrm>
            <a:off x="1015159" y="772799"/>
            <a:ext cx="9347494" cy="3356767"/>
          </a:xfrm>
          <a:prstGeom prst="rect">
            <a:avLst/>
          </a:prstGeom>
        </p:spPr>
      </p:pic>
      <p:sp>
        <p:nvSpPr>
          <p:cNvPr id="5" name="Rettangolo con angoli arrotondati sullo stesso lato 31">
            <a:extLst>
              <a:ext uri="{FF2B5EF4-FFF2-40B4-BE49-F238E27FC236}">
                <a16:creationId xmlns:a16="http://schemas.microsoft.com/office/drawing/2014/main" id="{AA2FB60D-F484-F8B8-23D0-A2CDC8C06D9D}"/>
              </a:ext>
            </a:extLst>
          </p:cNvPr>
          <p:cNvSpPr/>
          <p:nvPr/>
        </p:nvSpPr>
        <p:spPr>
          <a:xfrm rot="5400000">
            <a:off x="4495798" y="-4253377"/>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96B5D516-B089-EF54-F662-6FDFB6A9178B}"/>
              </a:ext>
            </a:extLst>
          </p:cNvPr>
          <p:cNvSpPr txBox="1"/>
          <p:nvPr/>
        </p:nvSpPr>
        <p:spPr>
          <a:xfrm>
            <a:off x="380999" y="294527"/>
            <a:ext cx="8662640" cy="956544"/>
          </a:xfrm>
          <a:prstGeom prst="rect">
            <a:avLst/>
          </a:prstGeom>
          <a:noFill/>
        </p:spPr>
        <p:txBody>
          <a:bodyPr wrap="square" rtlCol="0">
            <a:spAutoFit/>
          </a:bodyPr>
          <a:lstStyle/>
          <a:p>
            <a:pPr>
              <a:lnSpc>
                <a:spcPct val="107000"/>
              </a:lnSpc>
              <a:spcAft>
                <a:spcPts val="800"/>
              </a:spcAft>
              <a:defRPr/>
            </a:pPr>
            <a:r>
              <a:rPr lang="it-IT" sz="2400" b="1" dirty="0">
                <a:solidFill>
                  <a:prstClr val="white"/>
                </a:solidFill>
                <a:latin typeface="Arial" panose="020B0604020202020204" pitchFamily="34" charset="0"/>
                <a:cs typeface="Arial" panose="020B0604020202020204" pitchFamily="34" charset="0"/>
              </a:rPr>
              <a:t>Test Industria 4.0: livelli di maturità digitale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DBFE0F46-6B42-963F-8375-25E027183EF8}"/>
              </a:ext>
            </a:extLst>
          </p:cNvPr>
          <p:cNvSpPr txBox="1"/>
          <p:nvPr/>
        </p:nvSpPr>
        <p:spPr>
          <a:xfrm>
            <a:off x="943583" y="4032531"/>
            <a:ext cx="1875919" cy="2031325"/>
          </a:xfrm>
          <a:prstGeom prst="rect">
            <a:avLst/>
          </a:prstGeom>
          <a:noFill/>
        </p:spPr>
        <p:txBody>
          <a:bodyPr wrap="square" rtlCol="0">
            <a:spAutoFit/>
          </a:bodyPr>
          <a:lstStyle/>
          <a:p>
            <a:r>
              <a:rPr lang="it-IT" sz="1400" b="1" dirty="0">
                <a:latin typeface="Arial" panose="020B0604020202020204" pitchFamily="34" charset="0"/>
                <a:cs typeface="Arial" panose="020B0604020202020204" pitchFamily="34" charset="0"/>
              </a:rPr>
              <a:t>Processi poco controllati</a:t>
            </a:r>
            <a:r>
              <a:rPr lang="it-IT" sz="1400" dirty="0">
                <a:latin typeface="Arial" panose="020B0604020202020204" pitchFamily="34" charset="0"/>
                <a:cs typeface="Arial" panose="020B0604020202020204" pitchFamily="34" charset="0"/>
              </a:rPr>
              <a:t>, gestiti ad hoc e solo </a:t>
            </a:r>
            <a:r>
              <a:rPr lang="it-IT" sz="1400" b="1" dirty="0">
                <a:latin typeface="Arial" panose="020B0604020202020204" pitchFamily="34" charset="0"/>
                <a:cs typeface="Arial" panose="020B0604020202020204" pitchFamily="34" charset="0"/>
              </a:rPr>
              <a:t>reattivamente</a:t>
            </a:r>
            <a:r>
              <a:rPr lang="it-IT" sz="1400" dirty="0">
                <a:latin typeface="Arial" panose="020B0604020202020204" pitchFamily="34" charset="0"/>
                <a:cs typeface="Arial" panose="020B0604020202020204" pitchFamily="34" charset="0"/>
              </a:rPr>
              <a:t>, scarsa maturità digitale/preparazione al cambiamento, </a:t>
            </a:r>
            <a:r>
              <a:rPr lang="it-IT" sz="1400" b="1" dirty="0">
                <a:latin typeface="Arial" panose="020B0604020202020204" pitchFamily="34" charset="0"/>
                <a:cs typeface="Arial" panose="020B0604020202020204" pitchFamily="34" charset="0"/>
              </a:rPr>
              <a:t>tecnologie e sistemi poco avanzati</a:t>
            </a:r>
            <a:endParaRPr lang="it-IT" sz="1400" dirty="0">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B14F32B3-9B36-FFD7-00CB-498E0D62BA0D}"/>
              </a:ext>
            </a:extLst>
          </p:cNvPr>
          <p:cNvSpPr txBox="1"/>
          <p:nvPr/>
        </p:nvSpPr>
        <p:spPr>
          <a:xfrm>
            <a:off x="2724201" y="3722867"/>
            <a:ext cx="2427456" cy="2677656"/>
          </a:xfrm>
          <a:prstGeom prst="rect">
            <a:avLst/>
          </a:prstGeom>
          <a:noFill/>
        </p:spPr>
        <p:txBody>
          <a:bodyPr wrap="square" rtlCol="0">
            <a:spAutoFit/>
          </a:bodyPr>
          <a:lstStyle/>
          <a:p>
            <a:r>
              <a:rPr lang="it-IT" sz="1400" b="1" dirty="0">
                <a:latin typeface="Arial" panose="020B0604020202020204" pitchFamily="34" charset="0"/>
                <a:ea typeface="Calibri" panose="020F0502020204030204" pitchFamily="34" charset="0"/>
                <a:cs typeface="Arial" panose="020B0604020202020204" pitchFamily="34" charset="0"/>
              </a:rPr>
              <a:t>Processi parzialmente controllati</a:t>
            </a:r>
            <a:r>
              <a:rPr lang="it-IT" sz="1400" dirty="0">
                <a:latin typeface="Arial" panose="020B0604020202020204" pitchFamily="34" charset="0"/>
                <a:ea typeface="Calibri" panose="020F0502020204030204" pitchFamily="34" charset="0"/>
                <a:cs typeface="Arial" panose="020B0604020202020204" pitchFamily="34" charset="0"/>
              </a:rPr>
              <a:t>, sviluppati con tecnologie e sistemi poco avanzati o non integrati e </a:t>
            </a:r>
            <a:r>
              <a:rPr lang="it-IT" sz="1400" b="1" dirty="0">
                <a:latin typeface="Arial" panose="020B0604020202020204" pitchFamily="34" charset="0"/>
                <a:ea typeface="Calibri" panose="020F0502020204030204" pitchFamily="34" charset="0"/>
                <a:cs typeface="Arial" panose="020B0604020202020204" pitchFamily="34" charset="0"/>
              </a:rPr>
              <a:t>gestiti esclusivamente a partire dall’esperienza dell’imprenditore</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b="1" dirty="0">
                <a:latin typeface="Arial" panose="020B0604020202020204" pitchFamily="34" charset="0"/>
                <a:ea typeface="Calibri" panose="020F0502020204030204" pitchFamily="34" charset="0"/>
                <a:cs typeface="Arial" panose="020B0604020202020204" pitchFamily="34" charset="0"/>
              </a:rPr>
              <a:t>amministratore delegato o manager di area</a:t>
            </a:r>
            <a:r>
              <a:rPr lang="it-IT" sz="1400" dirty="0">
                <a:latin typeface="Arial" panose="020B0604020202020204" pitchFamily="34" charset="0"/>
                <a:ea typeface="Calibri" panose="020F0502020204030204" pitchFamily="34" charset="0"/>
                <a:cs typeface="Arial" panose="020B0604020202020204" pitchFamily="34" charset="0"/>
              </a:rPr>
              <a:t>; limitata maturità digitale/preparazione al cambiamento</a:t>
            </a:r>
          </a:p>
        </p:txBody>
      </p:sp>
      <p:sp>
        <p:nvSpPr>
          <p:cNvPr id="11" name="CasellaDiTesto 10">
            <a:extLst>
              <a:ext uri="{FF2B5EF4-FFF2-40B4-BE49-F238E27FC236}">
                <a16:creationId xmlns:a16="http://schemas.microsoft.com/office/drawing/2014/main" id="{DB5F5006-0133-99E3-6093-9613851061E8}"/>
              </a:ext>
            </a:extLst>
          </p:cNvPr>
          <p:cNvSpPr txBox="1"/>
          <p:nvPr/>
        </p:nvSpPr>
        <p:spPr>
          <a:xfrm>
            <a:off x="5056355" y="3427462"/>
            <a:ext cx="2079289" cy="2973061"/>
          </a:xfrm>
          <a:prstGeom prst="rect">
            <a:avLst/>
          </a:prstGeom>
          <a:noFill/>
        </p:spPr>
        <p:txBody>
          <a:bodyPr wrap="square" rtlCol="0">
            <a:spAutoFit/>
          </a:bodyPr>
          <a:lstStyle/>
          <a:p>
            <a:r>
              <a:rPr lang="it-IT" sz="1400" b="1" dirty="0">
                <a:latin typeface="Arial" panose="020B0604020202020204" pitchFamily="34" charset="0"/>
                <a:ea typeface="Calibri" panose="020F0502020204030204" pitchFamily="34" charset="0"/>
                <a:cs typeface="Arial" panose="020B0604020202020204" pitchFamily="34" charset="0"/>
              </a:rPr>
              <a:t>Processi discretamente controllati</a:t>
            </a:r>
            <a:r>
              <a:rPr lang="it-IT" sz="1400" dirty="0">
                <a:latin typeface="Arial" panose="020B0604020202020204" pitchFamily="34" charset="0"/>
                <a:ea typeface="Calibri" panose="020F0502020204030204" pitchFamily="34" charset="0"/>
                <a:cs typeface="Arial" panose="020B0604020202020204" pitchFamily="34" charset="0"/>
              </a:rPr>
              <a:t>, sviluppati con tecnologie e sistemi parzialmente integrati ed automatizzati e </a:t>
            </a:r>
            <a:r>
              <a:rPr lang="it-IT" sz="1400" b="1" dirty="0">
                <a:latin typeface="Arial" panose="020B0604020202020204" pitchFamily="34" charset="0"/>
                <a:ea typeface="Calibri" panose="020F0502020204030204" pitchFamily="34" charset="0"/>
                <a:cs typeface="Arial" panose="020B0604020202020204" pitchFamily="34" charset="0"/>
              </a:rPr>
              <a:t>gestiti in maniera parzialmente integrata attraverso le diverse funzioni aziendali</a:t>
            </a:r>
            <a:r>
              <a:rPr lang="it-IT" sz="1400" dirty="0">
                <a:latin typeface="Arial" panose="020B0604020202020204" pitchFamily="34" charset="0"/>
                <a:ea typeface="Calibri" panose="020F0502020204030204" pitchFamily="34" charset="0"/>
                <a:cs typeface="Arial" panose="020B0604020202020204" pitchFamily="34" charset="0"/>
              </a:rPr>
              <a:t>; discreta maturità digitale/preparazione al cambiamento</a:t>
            </a:r>
          </a:p>
        </p:txBody>
      </p:sp>
      <p:sp>
        <p:nvSpPr>
          <p:cNvPr id="12" name="CasellaDiTesto 11">
            <a:extLst>
              <a:ext uri="{FF2B5EF4-FFF2-40B4-BE49-F238E27FC236}">
                <a16:creationId xmlns:a16="http://schemas.microsoft.com/office/drawing/2014/main" id="{816D54FD-DFE7-4FA4-A7BB-B518FABE473D}"/>
              </a:ext>
            </a:extLst>
          </p:cNvPr>
          <p:cNvSpPr txBox="1"/>
          <p:nvPr/>
        </p:nvSpPr>
        <p:spPr>
          <a:xfrm>
            <a:off x="7031156" y="3028416"/>
            <a:ext cx="1907993" cy="3323987"/>
          </a:xfrm>
          <a:prstGeom prst="rect">
            <a:avLst/>
          </a:prstGeom>
          <a:noFill/>
        </p:spPr>
        <p:txBody>
          <a:bodyPr wrap="square" rtlCol="0">
            <a:spAutoFit/>
          </a:bodyPr>
          <a:lstStyle>
            <a:defPPr>
              <a:defRPr lang="it-IT"/>
            </a:defPPr>
            <a:lvl1pPr>
              <a:defRPr sz="1200" b="1">
                <a:latin typeface="Arial" panose="020B0604020202020204" pitchFamily="34" charset="0"/>
                <a:ea typeface="Calibri" panose="020F0502020204030204" pitchFamily="34" charset="0"/>
                <a:cs typeface="Arial" panose="020B0604020202020204" pitchFamily="34" charset="0"/>
              </a:defRPr>
            </a:lvl1pPr>
          </a:lstStyle>
          <a:p>
            <a:r>
              <a:rPr lang="it-IT" sz="1400" dirty="0"/>
              <a:t>Processi generalmente controllati, </a:t>
            </a:r>
            <a:r>
              <a:rPr lang="it-IT" sz="1400" b="0" dirty="0"/>
              <a:t>sviluppati con tecnologie  e sistemi per lo più integrati e automatizzati </a:t>
            </a:r>
            <a:r>
              <a:rPr lang="it-IT" sz="1400" dirty="0"/>
              <a:t>e gestiti in maniera integrata attraverso le diverse funzioni aziendali; </a:t>
            </a:r>
            <a:r>
              <a:rPr lang="it-IT" sz="1400" b="0" dirty="0"/>
              <a:t>buona maturità digitale e preparazione al cambiamento</a:t>
            </a:r>
          </a:p>
          <a:p>
            <a:endParaRPr lang="it-IT" sz="1400" dirty="0"/>
          </a:p>
        </p:txBody>
      </p:sp>
      <p:sp>
        <p:nvSpPr>
          <p:cNvPr id="13" name="CasellaDiTesto 12">
            <a:extLst>
              <a:ext uri="{FF2B5EF4-FFF2-40B4-BE49-F238E27FC236}">
                <a16:creationId xmlns:a16="http://schemas.microsoft.com/office/drawing/2014/main" id="{2B59FA72-44EE-8241-2D54-F2ECC50B2FA3}"/>
              </a:ext>
            </a:extLst>
          </p:cNvPr>
          <p:cNvSpPr txBox="1"/>
          <p:nvPr/>
        </p:nvSpPr>
        <p:spPr>
          <a:xfrm>
            <a:off x="8944402" y="2669851"/>
            <a:ext cx="1969548" cy="2893100"/>
          </a:xfrm>
          <a:prstGeom prst="rect">
            <a:avLst/>
          </a:prstGeom>
          <a:noFill/>
        </p:spPr>
        <p:txBody>
          <a:bodyPr wrap="square" rtlCol="0">
            <a:spAutoFit/>
          </a:bodyPr>
          <a:lstStyle/>
          <a:p>
            <a:r>
              <a:rPr lang="it-IT" sz="1400" b="1" dirty="0">
                <a:latin typeface="Arial" panose="020B0604020202020204" pitchFamily="34" charset="0"/>
                <a:ea typeface="Calibri" panose="020F0502020204030204" pitchFamily="34" charset="0"/>
                <a:cs typeface="Arial" panose="020B0604020202020204" pitchFamily="34" charset="0"/>
              </a:rPr>
              <a:t>Processi sistematicamente controllati</a:t>
            </a:r>
            <a:r>
              <a:rPr lang="it-IT" sz="1400" dirty="0">
                <a:latin typeface="Arial" panose="020B0604020202020204" pitchFamily="34" charset="0"/>
                <a:ea typeface="Calibri" panose="020F0502020204030204" pitchFamily="34" charset="0"/>
                <a:cs typeface="Arial" panose="020B0604020202020204" pitchFamily="34" charset="0"/>
              </a:rPr>
              <a:t>, sviluppati con tecnologie e sistemi avanzati e </a:t>
            </a:r>
            <a:r>
              <a:rPr lang="it-IT" sz="1400" b="1" dirty="0">
                <a:latin typeface="Arial" panose="020B0604020202020204" pitchFamily="34" charset="0"/>
                <a:ea typeface="Calibri" panose="020F0502020204030204" pitchFamily="34" charset="0"/>
                <a:cs typeface="Arial" panose="020B0604020202020204" pitchFamily="34" charset="0"/>
              </a:rPr>
              <a:t>gestiti in maniera integrata attraverso le diverse funzioni aziendali</a:t>
            </a:r>
            <a:r>
              <a:rPr lang="it-IT" sz="1400" dirty="0">
                <a:latin typeface="Arial" panose="020B0604020202020204" pitchFamily="34" charset="0"/>
                <a:ea typeface="Calibri" panose="020F0502020204030204" pitchFamily="34" charset="0"/>
                <a:cs typeface="Arial" panose="020B0604020202020204" pitchFamily="34" charset="0"/>
              </a:rPr>
              <a:t>; </a:t>
            </a:r>
            <a:r>
              <a:rPr lang="it-IT" sz="1400" b="1" dirty="0">
                <a:latin typeface="Arial" panose="020B0604020202020204" pitchFamily="34" charset="0"/>
                <a:ea typeface="Calibri" panose="020F0502020204030204" pitchFamily="34" charset="0"/>
                <a:cs typeface="Arial" panose="020B0604020202020204" pitchFamily="34" charset="0"/>
              </a:rPr>
              <a:t>ottima maturità digitale/preparazione al cambiamento</a:t>
            </a:r>
            <a:endParaRPr lang="it-IT" sz="1400" dirty="0">
              <a:latin typeface="Arial" panose="020B0604020202020204" pitchFamily="34" charset="0"/>
              <a:ea typeface="Calibri" panose="020F0502020204030204" pitchFamily="34" charset="0"/>
              <a:cs typeface="Arial" panose="020B0604020202020204" pitchFamily="34" charset="0"/>
            </a:endParaRPr>
          </a:p>
          <a:p>
            <a:endParaRPr lang="it-IT"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663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80BC57F-D247-1A30-F50D-E936B0802B4E}"/>
              </a:ext>
            </a:extLst>
          </p:cNvPr>
          <p:cNvSpPr txBox="1"/>
          <p:nvPr/>
        </p:nvSpPr>
        <p:spPr>
          <a:xfrm>
            <a:off x="4125939" y="1032887"/>
            <a:ext cx="3567504" cy="369332"/>
          </a:xfrm>
          <a:prstGeom prst="rect">
            <a:avLst/>
          </a:prstGeom>
          <a:solidFill>
            <a:srgbClr val="002060"/>
          </a:solidFill>
        </p:spPr>
        <p:txBody>
          <a:bodyPr wrap="square" rtlCol="0">
            <a:spAutoFit/>
          </a:bodyPr>
          <a:lstStyle/>
          <a:p>
            <a:pPr algn="ctr"/>
            <a:r>
              <a:rPr lang="it-IT" b="1" dirty="0">
                <a:solidFill>
                  <a:schemeClr val="bg1"/>
                </a:solidFill>
                <a:cs typeface="Calibri" panose="020F0502020204030204" pitchFamily="34" charset="0"/>
              </a:rPr>
              <a:t>REPORT</a:t>
            </a:r>
          </a:p>
        </p:txBody>
      </p:sp>
      <p:sp>
        <p:nvSpPr>
          <p:cNvPr id="4" name="CasellaDiTesto 3">
            <a:extLst>
              <a:ext uri="{FF2B5EF4-FFF2-40B4-BE49-F238E27FC236}">
                <a16:creationId xmlns:a16="http://schemas.microsoft.com/office/drawing/2014/main" id="{86843368-0712-EE38-9AF8-153CEF4A692A}"/>
              </a:ext>
            </a:extLst>
          </p:cNvPr>
          <p:cNvSpPr txBox="1"/>
          <p:nvPr/>
        </p:nvSpPr>
        <p:spPr>
          <a:xfrm>
            <a:off x="192955" y="1032605"/>
            <a:ext cx="3567504" cy="369332"/>
          </a:xfrm>
          <a:prstGeom prst="rect">
            <a:avLst/>
          </a:prstGeom>
          <a:solidFill>
            <a:srgbClr val="002060"/>
          </a:solidFill>
        </p:spPr>
        <p:txBody>
          <a:bodyPr wrap="square" rtlCol="0">
            <a:spAutoFit/>
          </a:bodyPr>
          <a:lstStyle/>
          <a:p>
            <a:pPr algn="ctr"/>
            <a:r>
              <a:rPr lang="it-IT" b="1" dirty="0">
                <a:solidFill>
                  <a:schemeClr val="bg1"/>
                </a:solidFill>
                <a:cs typeface="Calibri" panose="020F0502020204030204" pitchFamily="34" charset="0"/>
              </a:rPr>
              <a:t>MATURITA DIGITALE</a:t>
            </a:r>
          </a:p>
        </p:txBody>
      </p:sp>
      <p:grpSp>
        <p:nvGrpSpPr>
          <p:cNvPr id="11" name="Gruppo 10">
            <a:extLst>
              <a:ext uri="{FF2B5EF4-FFF2-40B4-BE49-F238E27FC236}">
                <a16:creationId xmlns:a16="http://schemas.microsoft.com/office/drawing/2014/main" id="{9D22AD28-4C2E-ABC7-FF07-BE9B9E2688A2}"/>
              </a:ext>
            </a:extLst>
          </p:cNvPr>
          <p:cNvGrpSpPr/>
          <p:nvPr/>
        </p:nvGrpSpPr>
        <p:grpSpPr>
          <a:xfrm>
            <a:off x="3581881" y="981883"/>
            <a:ext cx="554334" cy="554334"/>
            <a:chOff x="3669750" y="893666"/>
            <a:chExt cx="554334" cy="554334"/>
          </a:xfrm>
        </p:grpSpPr>
        <p:sp>
          <p:nvSpPr>
            <p:cNvPr id="12" name="Ovale 11">
              <a:extLst>
                <a:ext uri="{FF2B5EF4-FFF2-40B4-BE49-F238E27FC236}">
                  <a16:creationId xmlns:a16="http://schemas.microsoft.com/office/drawing/2014/main" id="{3EE17FA4-8BA6-AF80-EF85-B5E00833D1FA}"/>
                </a:ext>
              </a:extLst>
            </p:cNvPr>
            <p:cNvSpPr/>
            <p:nvPr/>
          </p:nvSpPr>
          <p:spPr>
            <a:xfrm>
              <a:off x="3669750" y="893666"/>
              <a:ext cx="554334" cy="55433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FBB65F3D-9EC0-889D-B575-22CE83E4C0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18" t="25394" r="35904" b="23644"/>
            <a:stretch/>
          </p:blipFill>
          <p:spPr>
            <a:xfrm>
              <a:off x="3923072" y="1022168"/>
              <a:ext cx="174199" cy="336550"/>
            </a:xfrm>
            <a:prstGeom prst="rect">
              <a:avLst/>
            </a:prstGeom>
          </p:spPr>
        </p:pic>
        <p:pic>
          <p:nvPicPr>
            <p:cNvPr id="14" name="Immagine 13">
              <a:extLst>
                <a:ext uri="{FF2B5EF4-FFF2-40B4-BE49-F238E27FC236}">
                  <a16:creationId xmlns:a16="http://schemas.microsoft.com/office/drawing/2014/main" id="{C63D7B16-8BF3-D909-DD21-5A25A6FACB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18" t="25394" r="35904" b="23644"/>
            <a:stretch/>
          </p:blipFill>
          <p:spPr>
            <a:xfrm>
              <a:off x="3825505" y="1030422"/>
              <a:ext cx="174199" cy="336550"/>
            </a:xfrm>
            <a:prstGeom prst="rect">
              <a:avLst/>
            </a:prstGeom>
          </p:spPr>
        </p:pic>
      </p:grpSp>
      <p:pic>
        <p:nvPicPr>
          <p:cNvPr id="15" name="Immagine 14">
            <a:extLst>
              <a:ext uri="{FF2B5EF4-FFF2-40B4-BE49-F238E27FC236}">
                <a16:creationId xmlns:a16="http://schemas.microsoft.com/office/drawing/2014/main" id="{535662CC-3913-AAF0-0367-ABE3F308D222}"/>
              </a:ext>
            </a:extLst>
          </p:cNvPr>
          <p:cNvPicPr>
            <a:picLocks noChangeAspect="1"/>
          </p:cNvPicPr>
          <p:nvPr/>
        </p:nvPicPr>
        <p:blipFill rotWithShape="1">
          <a:blip r:embed="rId4"/>
          <a:srcRect b="4719"/>
          <a:stretch/>
        </p:blipFill>
        <p:spPr>
          <a:xfrm>
            <a:off x="348631" y="3682010"/>
            <a:ext cx="3144835" cy="1408460"/>
          </a:xfrm>
          <a:prstGeom prst="rect">
            <a:avLst/>
          </a:prstGeom>
        </p:spPr>
      </p:pic>
      <p:pic>
        <p:nvPicPr>
          <p:cNvPr id="16" name="Immagine 15">
            <a:extLst>
              <a:ext uri="{FF2B5EF4-FFF2-40B4-BE49-F238E27FC236}">
                <a16:creationId xmlns:a16="http://schemas.microsoft.com/office/drawing/2014/main" id="{3479A3B1-9408-BFAF-E9E3-96A1CE00DA11}"/>
              </a:ext>
            </a:extLst>
          </p:cNvPr>
          <p:cNvPicPr>
            <a:picLocks noChangeAspect="1"/>
          </p:cNvPicPr>
          <p:nvPr/>
        </p:nvPicPr>
        <p:blipFill rotWithShape="1">
          <a:blip r:embed="rId5"/>
          <a:srcRect l="50665"/>
          <a:stretch/>
        </p:blipFill>
        <p:spPr>
          <a:xfrm>
            <a:off x="568389" y="2901432"/>
            <a:ext cx="727580" cy="508196"/>
          </a:xfrm>
          <a:prstGeom prst="rect">
            <a:avLst/>
          </a:prstGeom>
        </p:spPr>
      </p:pic>
      <p:sp>
        <p:nvSpPr>
          <p:cNvPr id="18" name="CasellaDiTesto 17">
            <a:extLst>
              <a:ext uri="{FF2B5EF4-FFF2-40B4-BE49-F238E27FC236}">
                <a16:creationId xmlns:a16="http://schemas.microsoft.com/office/drawing/2014/main" id="{7935305C-3454-4B01-04E5-B7CE6E09BA13}"/>
              </a:ext>
            </a:extLst>
          </p:cNvPr>
          <p:cNvSpPr txBox="1"/>
          <p:nvPr/>
        </p:nvSpPr>
        <p:spPr>
          <a:xfrm>
            <a:off x="233621" y="1688242"/>
            <a:ext cx="3600362" cy="646331"/>
          </a:xfrm>
          <a:prstGeom prst="rect">
            <a:avLst/>
          </a:prstGeom>
          <a:solidFill>
            <a:srgbClr val="002060"/>
          </a:solidFill>
        </p:spPr>
        <p:txBody>
          <a:bodyPr wrap="square" rtlCol="0" anchor="ctr">
            <a:spAutoFit/>
          </a:bodyPr>
          <a:lstStyle/>
          <a:p>
            <a:r>
              <a:rPr lang="it-IT" b="1" dirty="0">
                <a:solidFill>
                  <a:schemeClr val="bg1"/>
                </a:solidFill>
                <a:cs typeface="Calibri" panose="020F0502020204030204" pitchFamily="34" charset="0"/>
              </a:rPr>
              <a:t>Il primo Task del percorso per la Trasformazione Digitale </a:t>
            </a:r>
          </a:p>
        </p:txBody>
      </p:sp>
      <p:pic>
        <p:nvPicPr>
          <p:cNvPr id="23" name="Immagine 22">
            <a:extLst>
              <a:ext uri="{FF2B5EF4-FFF2-40B4-BE49-F238E27FC236}">
                <a16:creationId xmlns:a16="http://schemas.microsoft.com/office/drawing/2014/main" id="{E9E294B8-667D-18B0-C948-CA6C15804638}"/>
              </a:ext>
            </a:extLst>
          </p:cNvPr>
          <p:cNvPicPr>
            <a:picLocks noChangeAspect="1"/>
          </p:cNvPicPr>
          <p:nvPr/>
        </p:nvPicPr>
        <p:blipFill rotWithShape="1">
          <a:blip r:embed="rId6"/>
          <a:srcRect l="11083" r="22370"/>
          <a:stretch/>
        </p:blipFill>
        <p:spPr>
          <a:xfrm>
            <a:off x="8363086" y="2669798"/>
            <a:ext cx="3597778" cy="3041005"/>
          </a:xfrm>
          <a:prstGeom prst="rect">
            <a:avLst/>
          </a:prstGeom>
        </p:spPr>
      </p:pic>
      <p:sp>
        <p:nvSpPr>
          <p:cNvPr id="25" name="CasellaDiTesto 24">
            <a:extLst>
              <a:ext uri="{FF2B5EF4-FFF2-40B4-BE49-F238E27FC236}">
                <a16:creationId xmlns:a16="http://schemas.microsoft.com/office/drawing/2014/main" id="{F8A6A8C9-D88C-588B-7661-266DFC938255}"/>
              </a:ext>
            </a:extLst>
          </p:cNvPr>
          <p:cNvSpPr txBox="1"/>
          <p:nvPr/>
        </p:nvSpPr>
        <p:spPr>
          <a:xfrm>
            <a:off x="8181948" y="1852777"/>
            <a:ext cx="3820825" cy="369332"/>
          </a:xfrm>
          <a:prstGeom prst="rect">
            <a:avLst/>
          </a:prstGeom>
          <a:solidFill>
            <a:srgbClr val="002060"/>
          </a:solidFill>
        </p:spPr>
        <p:txBody>
          <a:bodyPr wrap="square" rtlCol="0">
            <a:spAutoFit/>
          </a:bodyPr>
          <a:lstStyle/>
          <a:p>
            <a:r>
              <a:rPr lang="it-IT" b="1" dirty="0">
                <a:solidFill>
                  <a:schemeClr val="bg1"/>
                </a:solidFill>
                <a:cs typeface="Calibri" panose="020F0502020204030204" pitchFamily="34" charset="0"/>
              </a:rPr>
              <a:t>Priorità di business dell’azienda</a:t>
            </a:r>
          </a:p>
        </p:txBody>
      </p:sp>
      <p:sp>
        <p:nvSpPr>
          <p:cNvPr id="26" name="CasellaDiTesto 25">
            <a:extLst>
              <a:ext uri="{FF2B5EF4-FFF2-40B4-BE49-F238E27FC236}">
                <a16:creationId xmlns:a16="http://schemas.microsoft.com/office/drawing/2014/main" id="{9EE373DA-F7B2-8302-8919-E901E0417762}"/>
              </a:ext>
            </a:extLst>
          </p:cNvPr>
          <p:cNvSpPr txBox="1"/>
          <p:nvPr/>
        </p:nvSpPr>
        <p:spPr>
          <a:xfrm>
            <a:off x="4172120" y="1816074"/>
            <a:ext cx="3692797" cy="369332"/>
          </a:xfrm>
          <a:prstGeom prst="rect">
            <a:avLst/>
          </a:prstGeom>
          <a:solidFill>
            <a:srgbClr val="002060"/>
          </a:solidFill>
        </p:spPr>
        <p:txBody>
          <a:bodyPr wrap="square" rtlCol="0" anchor="ctr">
            <a:spAutoFit/>
          </a:bodyPr>
          <a:lstStyle/>
          <a:p>
            <a:pPr algn="ctr">
              <a:spcBef>
                <a:spcPts val="600"/>
              </a:spcBef>
              <a:spcAft>
                <a:spcPts val="600"/>
              </a:spcAft>
            </a:pPr>
            <a:r>
              <a:rPr lang="it-IT" b="1" dirty="0">
                <a:solidFill>
                  <a:schemeClr val="bg1"/>
                </a:solidFill>
                <a:cs typeface="Calibri" panose="020F0502020204030204" pitchFamily="34" charset="0"/>
              </a:rPr>
              <a:t>Situazione «</a:t>
            </a:r>
            <a:r>
              <a:rPr lang="it-IT" b="1" dirty="0" err="1">
                <a:solidFill>
                  <a:schemeClr val="bg1"/>
                </a:solidFill>
                <a:cs typeface="Calibri" panose="020F0502020204030204" pitchFamily="34" charset="0"/>
              </a:rPr>
              <a:t>As-Is</a:t>
            </a:r>
            <a:r>
              <a:rPr lang="it-IT" b="1" dirty="0">
                <a:solidFill>
                  <a:schemeClr val="bg1"/>
                </a:solidFill>
                <a:cs typeface="Calibri" panose="020F0502020204030204" pitchFamily="34" charset="0"/>
              </a:rPr>
              <a:t>» e «To-Be»</a:t>
            </a:r>
          </a:p>
        </p:txBody>
      </p:sp>
      <p:sp>
        <p:nvSpPr>
          <p:cNvPr id="28" name="CasellaDiTesto 27">
            <a:extLst>
              <a:ext uri="{FF2B5EF4-FFF2-40B4-BE49-F238E27FC236}">
                <a16:creationId xmlns:a16="http://schemas.microsoft.com/office/drawing/2014/main" id="{3FED675C-A78B-1C84-A328-866BCCE11BC9}"/>
              </a:ext>
            </a:extLst>
          </p:cNvPr>
          <p:cNvSpPr txBox="1"/>
          <p:nvPr/>
        </p:nvSpPr>
        <p:spPr>
          <a:xfrm>
            <a:off x="8393360" y="1052215"/>
            <a:ext cx="3567504" cy="369332"/>
          </a:xfrm>
          <a:prstGeom prst="rect">
            <a:avLst/>
          </a:prstGeom>
          <a:solidFill>
            <a:srgbClr val="002060"/>
          </a:solidFill>
        </p:spPr>
        <p:txBody>
          <a:bodyPr wrap="square" rtlCol="0">
            <a:spAutoFit/>
          </a:bodyPr>
          <a:lstStyle/>
          <a:p>
            <a:pPr algn="ctr"/>
            <a:r>
              <a:rPr lang="it-IT" b="1" dirty="0">
                <a:solidFill>
                  <a:schemeClr val="bg1"/>
                </a:solidFill>
                <a:cs typeface="Calibri" panose="020F0502020204030204" pitchFamily="34" charset="0"/>
              </a:rPr>
              <a:t>ROADMAP</a:t>
            </a:r>
          </a:p>
        </p:txBody>
      </p:sp>
      <p:pic>
        <p:nvPicPr>
          <p:cNvPr id="29" name="Immagine 28">
            <a:extLst>
              <a:ext uri="{FF2B5EF4-FFF2-40B4-BE49-F238E27FC236}">
                <a16:creationId xmlns:a16="http://schemas.microsoft.com/office/drawing/2014/main" id="{659BE248-1314-A4C5-0250-472C94DF3FE2}"/>
              </a:ext>
            </a:extLst>
          </p:cNvPr>
          <p:cNvPicPr>
            <a:picLocks noChangeAspect="1"/>
          </p:cNvPicPr>
          <p:nvPr/>
        </p:nvPicPr>
        <p:blipFill rotWithShape="1">
          <a:blip r:embed="rId7"/>
          <a:srcRect l="8437" t="55183" r="58960" b="5820"/>
          <a:stretch/>
        </p:blipFill>
        <p:spPr>
          <a:xfrm>
            <a:off x="5678764" y="2893528"/>
            <a:ext cx="2176745" cy="1385696"/>
          </a:xfrm>
          <a:prstGeom prst="rect">
            <a:avLst/>
          </a:prstGeom>
        </p:spPr>
      </p:pic>
      <p:pic>
        <p:nvPicPr>
          <p:cNvPr id="30" name="Immagine 29">
            <a:extLst>
              <a:ext uri="{FF2B5EF4-FFF2-40B4-BE49-F238E27FC236}">
                <a16:creationId xmlns:a16="http://schemas.microsoft.com/office/drawing/2014/main" id="{0F25B363-1B19-308A-F59C-13E9FABD6F0D}"/>
              </a:ext>
            </a:extLst>
          </p:cNvPr>
          <p:cNvPicPr>
            <a:picLocks noChangeAspect="1"/>
          </p:cNvPicPr>
          <p:nvPr/>
        </p:nvPicPr>
        <p:blipFill rotWithShape="1">
          <a:blip r:embed="rId7"/>
          <a:srcRect l="8985" t="15911" r="58412" b="45092"/>
          <a:stretch/>
        </p:blipFill>
        <p:spPr>
          <a:xfrm>
            <a:off x="3496638" y="2802627"/>
            <a:ext cx="2341069" cy="1490302"/>
          </a:xfrm>
          <a:prstGeom prst="rect">
            <a:avLst/>
          </a:prstGeom>
        </p:spPr>
      </p:pic>
      <p:grpSp>
        <p:nvGrpSpPr>
          <p:cNvPr id="35" name="Gruppo 34">
            <a:extLst>
              <a:ext uri="{FF2B5EF4-FFF2-40B4-BE49-F238E27FC236}">
                <a16:creationId xmlns:a16="http://schemas.microsoft.com/office/drawing/2014/main" id="{1D75FC0D-1C4A-F624-73FD-9E4A9172110C}"/>
              </a:ext>
            </a:extLst>
          </p:cNvPr>
          <p:cNvGrpSpPr/>
          <p:nvPr/>
        </p:nvGrpSpPr>
        <p:grpSpPr>
          <a:xfrm>
            <a:off x="3952786" y="4717552"/>
            <a:ext cx="1770798" cy="661232"/>
            <a:chOff x="3812623" y="4922452"/>
            <a:chExt cx="1770798" cy="661232"/>
          </a:xfrm>
        </p:grpSpPr>
        <p:pic>
          <p:nvPicPr>
            <p:cNvPr id="36" name="Immagine 35">
              <a:extLst>
                <a:ext uri="{FF2B5EF4-FFF2-40B4-BE49-F238E27FC236}">
                  <a16:creationId xmlns:a16="http://schemas.microsoft.com/office/drawing/2014/main" id="{DB148439-D07A-A982-B0F7-7E0A52A73D69}"/>
                </a:ext>
              </a:extLst>
            </p:cNvPr>
            <p:cNvPicPr>
              <a:picLocks noChangeAspect="1"/>
            </p:cNvPicPr>
            <p:nvPr/>
          </p:nvPicPr>
          <p:blipFill rotWithShape="1">
            <a:blip r:embed="rId8"/>
            <a:srcRect r="49180"/>
            <a:stretch/>
          </p:blipFill>
          <p:spPr>
            <a:xfrm>
              <a:off x="3812623" y="4922452"/>
              <a:ext cx="1749440" cy="354799"/>
            </a:xfrm>
            <a:prstGeom prst="rect">
              <a:avLst/>
            </a:prstGeom>
          </p:spPr>
        </p:pic>
        <p:pic>
          <p:nvPicPr>
            <p:cNvPr id="38" name="Immagine 37">
              <a:extLst>
                <a:ext uri="{FF2B5EF4-FFF2-40B4-BE49-F238E27FC236}">
                  <a16:creationId xmlns:a16="http://schemas.microsoft.com/office/drawing/2014/main" id="{AC44DA22-1913-3BAA-31E9-891DE8A3EAB3}"/>
                </a:ext>
              </a:extLst>
            </p:cNvPr>
            <p:cNvPicPr>
              <a:picLocks noChangeAspect="1"/>
            </p:cNvPicPr>
            <p:nvPr/>
          </p:nvPicPr>
          <p:blipFill rotWithShape="1">
            <a:blip r:embed="rId8"/>
            <a:srcRect l="50697" t="-5395" r="-819" b="5395"/>
            <a:stretch/>
          </p:blipFill>
          <p:spPr>
            <a:xfrm>
              <a:off x="3833982" y="5223946"/>
              <a:ext cx="1749439" cy="359738"/>
            </a:xfrm>
            <a:prstGeom prst="rect">
              <a:avLst/>
            </a:prstGeom>
          </p:spPr>
        </p:pic>
      </p:grpSp>
      <p:grpSp>
        <p:nvGrpSpPr>
          <p:cNvPr id="39" name="Gruppo 38">
            <a:extLst>
              <a:ext uri="{FF2B5EF4-FFF2-40B4-BE49-F238E27FC236}">
                <a16:creationId xmlns:a16="http://schemas.microsoft.com/office/drawing/2014/main" id="{41A95EF9-CFC2-92A6-D657-BEB40EB9274F}"/>
              </a:ext>
            </a:extLst>
          </p:cNvPr>
          <p:cNvGrpSpPr/>
          <p:nvPr/>
        </p:nvGrpSpPr>
        <p:grpSpPr>
          <a:xfrm>
            <a:off x="6000659" y="4717552"/>
            <a:ext cx="2341069" cy="879037"/>
            <a:chOff x="5870529" y="4922452"/>
            <a:chExt cx="2255104" cy="796745"/>
          </a:xfrm>
        </p:grpSpPr>
        <p:pic>
          <p:nvPicPr>
            <p:cNvPr id="40" name="Immagine 39">
              <a:extLst>
                <a:ext uri="{FF2B5EF4-FFF2-40B4-BE49-F238E27FC236}">
                  <a16:creationId xmlns:a16="http://schemas.microsoft.com/office/drawing/2014/main" id="{560EB326-F8A9-4AA6-6F42-E138790A7293}"/>
                </a:ext>
              </a:extLst>
            </p:cNvPr>
            <p:cNvPicPr>
              <a:picLocks noChangeAspect="1"/>
            </p:cNvPicPr>
            <p:nvPr/>
          </p:nvPicPr>
          <p:blipFill rotWithShape="1">
            <a:blip r:embed="rId9"/>
            <a:srcRect l="-1" t="-1" r="39629" b="-11039"/>
            <a:stretch/>
          </p:blipFill>
          <p:spPr>
            <a:xfrm>
              <a:off x="5870529" y="4922452"/>
              <a:ext cx="1924096" cy="409050"/>
            </a:xfrm>
            <a:prstGeom prst="rect">
              <a:avLst/>
            </a:prstGeom>
          </p:spPr>
        </p:pic>
        <p:pic>
          <p:nvPicPr>
            <p:cNvPr id="41" name="Immagine 40">
              <a:extLst>
                <a:ext uri="{FF2B5EF4-FFF2-40B4-BE49-F238E27FC236}">
                  <a16:creationId xmlns:a16="http://schemas.microsoft.com/office/drawing/2014/main" id="{961B24D9-E234-EDAF-5A9A-07BD464D071C}"/>
                </a:ext>
              </a:extLst>
            </p:cNvPr>
            <p:cNvPicPr>
              <a:picLocks noChangeAspect="1"/>
            </p:cNvPicPr>
            <p:nvPr/>
          </p:nvPicPr>
          <p:blipFill rotWithShape="1">
            <a:blip r:embed="rId9"/>
            <a:srcRect l="60871" t="9728" r="-21243" b="-20769"/>
            <a:stretch/>
          </p:blipFill>
          <p:spPr>
            <a:xfrm>
              <a:off x="6201537" y="5310147"/>
              <a:ext cx="1924096" cy="409050"/>
            </a:xfrm>
            <a:prstGeom prst="rect">
              <a:avLst/>
            </a:prstGeom>
          </p:spPr>
        </p:pic>
      </p:grpSp>
      <p:grpSp>
        <p:nvGrpSpPr>
          <p:cNvPr id="2" name="Gruppo 1">
            <a:extLst>
              <a:ext uri="{FF2B5EF4-FFF2-40B4-BE49-F238E27FC236}">
                <a16:creationId xmlns:a16="http://schemas.microsoft.com/office/drawing/2014/main" id="{832F7812-D0B5-78A6-09CF-425F1841FE6A}"/>
              </a:ext>
            </a:extLst>
          </p:cNvPr>
          <p:cNvGrpSpPr/>
          <p:nvPr/>
        </p:nvGrpSpPr>
        <p:grpSpPr>
          <a:xfrm>
            <a:off x="7712517" y="940104"/>
            <a:ext cx="554334" cy="554334"/>
            <a:chOff x="3669750" y="893666"/>
            <a:chExt cx="554334" cy="554334"/>
          </a:xfrm>
        </p:grpSpPr>
        <p:sp>
          <p:nvSpPr>
            <p:cNvPr id="7" name="Ovale 6">
              <a:extLst>
                <a:ext uri="{FF2B5EF4-FFF2-40B4-BE49-F238E27FC236}">
                  <a16:creationId xmlns:a16="http://schemas.microsoft.com/office/drawing/2014/main" id="{9BC0B814-96C3-DCD4-D82B-44BA9EB38F59}"/>
                </a:ext>
              </a:extLst>
            </p:cNvPr>
            <p:cNvSpPr/>
            <p:nvPr/>
          </p:nvSpPr>
          <p:spPr>
            <a:xfrm>
              <a:off x="3669750" y="893666"/>
              <a:ext cx="554334" cy="55433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a:extLst>
                <a:ext uri="{FF2B5EF4-FFF2-40B4-BE49-F238E27FC236}">
                  <a16:creationId xmlns:a16="http://schemas.microsoft.com/office/drawing/2014/main" id="{D1D926AF-2A17-F047-C6DB-345B8E201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18" t="25394" r="35904" b="23644"/>
            <a:stretch/>
          </p:blipFill>
          <p:spPr>
            <a:xfrm>
              <a:off x="3923072" y="1022168"/>
              <a:ext cx="174199" cy="336550"/>
            </a:xfrm>
            <a:prstGeom prst="rect">
              <a:avLst/>
            </a:prstGeom>
          </p:spPr>
        </p:pic>
        <p:pic>
          <p:nvPicPr>
            <p:cNvPr id="37" name="Immagine 36">
              <a:extLst>
                <a:ext uri="{FF2B5EF4-FFF2-40B4-BE49-F238E27FC236}">
                  <a16:creationId xmlns:a16="http://schemas.microsoft.com/office/drawing/2014/main" id="{CCB3345E-991C-265D-3EAD-4B1402B22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18" t="25394" r="35904" b="23644"/>
            <a:stretch/>
          </p:blipFill>
          <p:spPr>
            <a:xfrm>
              <a:off x="3825505" y="1030422"/>
              <a:ext cx="174199" cy="336550"/>
            </a:xfrm>
            <a:prstGeom prst="rect">
              <a:avLst/>
            </a:prstGeom>
          </p:spPr>
        </p:pic>
      </p:grpSp>
      <p:sp>
        <p:nvSpPr>
          <p:cNvPr id="5" name="Rettangolo con angoli arrotondati sullo stesso lato 31">
            <a:extLst>
              <a:ext uri="{FF2B5EF4-FFF2-40B4-BE49-F238E27FC236}">
                <a16:creationId xmlns:a16="http://schemas.microsoft.com/office/drawing/2014/main" id="{378E9346-86A9-E259-4E76-A9030A5264C5}"/>
              </a:ext>
            </a:extLst>
          </p:cNvPr>
          <p:cNvSpPr/>
          <p:nvPr/>
        </p:nvSpPr>
        <p:spPr>
          <a:xfrm rot="5400000">
            <a:off x="4729422" y="-4241126"/>
            <a:ext cx="609601"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AA1FD335-AE6A-0965-6A5D-44A1CCED2C0E}"/>
              </a:ext>
            </a:extLst>
          </p:cNvPr>
          <p:cNvSpPr txBox="1"/>
          <p:nvPr/>
        </p:nvSpPr>
        <p:spPr>
          <a:xfrm>
            <a:off x="233621" y="257177"/>
            <a:ext cx="3698448" cy="523220"/>
          </a:xfrm>
          <a:prstGeom prst="rect">
            <a:avLst/>
          </a:prstGeom>
          <a:noFill/>
        </p:spPr>
        <p:txBody>
          <a:bodyPr wrap="none" rtlCol="0">
            <a:spAutoFit/>
          </a:bodyPr>
          <a:lstStyle/>
          <a:p>
            <a:r>
              <a:rPr lang="it-IT" sz="2800" dirty="0">
                <a:solidFill>
                  <a:schemeClr val="bg1"/>
                </a:solidFill>
                <a:latin typeface="+mj-lt"/>
              </a:rPr>
              <a:t>  </a:t>
            </a:r>
            <a:r>
              <a:rPr lang="it-IT" sz="2800" b="1" dirty="0">
                <a:solidFill>
                  <a:schemeClr val="bg1"/>
                </a:solidFill>
              </a:rPr>
              <a:t>Processo di lavoro </a:t>
            </a:r>
          </a:p>
        </p:txBody>
      </p:sp>
    </p:spTree>
    <p:extLst>
      <p:ext uri="{BB962C8B-B14F-4D97-AF65-F5344CB8AC3E}">
        <p14:creationId xmlns:p14="http://schemas.microsoft.com/office/powerpoint/2010/main" val="295734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con angoli arrotondati sullo stesso lato 31">
            <a:extLst>
              <a:ext uri="{FF2B5EF4-FFF2-40B4-BE49-F238E27FC236}">
                <a16:creationId xmlns:a16="http://schemas.microsoft.com/office/drawing/2014/main" id="{AA2FB60D-F484-F8B8-23D0-A2CDC8C06D9D}"/>
              </a:ext>
            </a:extLst>
          </p:cNvPr>
          <p:cNvSpPr/>
          <p:nvPr/>
        </p:nvSpPr>
        <p:spPr>
          <a:xfrm rot="5400000">
            <a:off x="4492750" y="-4253377"/>
            <a:ext cx="615697" cy="9601202"/>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96B5D516-B089-EF54-F662-6FDFB6A9178B}"/>
              </a:ext>
            </a:extLst>
          </p:cNvPr>
          <p:cNvSpPr txBox="1"/>
          <p:nvPr/>
        </p:nvSpPr>
        <p:spPr>
          <a:xfrm>
            <a:off x="380999" y="294527"/>
            <a:ext cx="8662640" cy="45878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progetti di </a:t>
            </a:r>
            <a:r>
              <a:rPr kumimoji="0" lang="it-IT"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assessment</a:t>
            </a: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 filiera</a:t>
            </a: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C80AA12E-F62C-470B-2D2E-EEFCE88A86A7}"/>
              </a:ext>
            </a:extLst>
          </p:cNvPr>
          <p:cNvGrpSpPr/>
          <p:nvPr/>
        </p:nvGrpSpPr>
        <p:grpSpPr>
          <a:xfrm>
            <a:off x="722004" y="1218200"/>
            <a:ext cx="4870775" cy="3539494"/>
            <a:chOff x="4599" y="1267791"/>
            <a:chExt cx="4870775" cy="3539494"/>
          </a:xfrm>
        </p:grpSpPr>
        <p:pic>
          <p:nvPicPr>
            <p:cNvPr id="3" name="Immagine 2">
              <a:extLst>
                <a:ext uri="{FF2B5EF4-FFF2-40B4-BE49-F238E27FC236}">
                  <a16:creationId xmlns:a16="http://schemas.microsoft.com/office/drawing/2014/main" id="{041F7A3C-66D5-9C08-7B80-6B86A8D29094}"/>
                </a:ext>
              </a:extLst>
            </p:cNvPr>
            <p:cNvPicPr>
              <a:picLocks noChangeAspect="1"/>
            </p:cNvPicPr>
            <p:nvPr/>
          </p:nvPicPr>
          <p:blipFill rotWithShape="1">
            <a:blip r:embed="rId3" cstate="print">
              <a:duotone>
                <a:srgbClr val="4472C4">
                  <a:shade val="45000"/>
                  <a:satMod val="135000"/>
                </a:srgbClr>
                <a:prstClr val="white"/>
              </a:duotone>
              <a:extLst>
                <a:ext uri="{28A0092B-C50C-407E-A947-70E740481C1C}">
                  <a14:useLocalDpi xmlns:a14="http://schemas.microsoft.com/office/drawing/2010/main" val="0"/>
                </a:ext>
              </a:extLst>
            </a:blip>
            <a:srcRect b="3658"/>
            <a:stretch/>
          </p:blipFill>
          <p:spPr>
            <a:xfrm>
              <a:off x="956306" y="1267791"/>
              <a:ext cx="3673883" cy="3539494"/>
            </a:xfrm>
            <a:prstGeom prst="rect">
              <a:avLst/>
            </a:prstGeom>
          </p:spPr>
        </p:pic>
        <p:pic>
          <p:nvPicPr>
            <p:cNvPr id="4" name="Elemento grafico 3" descr="Fabbrica contorno">
              <a:extLst>
                <a:ext uri="{FF2B5EF4-FFF2-40B4-BE49-F238E27FC236}">
                  <a16:creationId xmlns:a16="http://schemas.microsoft.com/office/drawing/2014/main" id="{09B47735-6A48-91C8-EE84-3A3330B649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519" y="2682728"/>
              <a:ext cx="1123506" cy="1123506"/>
            </a:xfrm>
            <a:prstGeom prst="rect">
              <a:avLst/>
            </a:prstGeom>
          </p:spPr>
        </p:pic>
        <p:pic>
          <p:nvPicPr>
            <p:cNvPr id="14" name="Immagine 13">
              <a:extLst>
                <a:ext uri="{FF2B5EF4-FFF2-40B4-BE49-F238E27FC236}">
                  <a16:creationId xmlns:a16="http://schemas.microsoft.com/office/drawing/2014/main" id="{32139E9D-FAA7-F017-9336-0FDAF3F122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287" y="1944303"/>
              <a:ext cx="394636" cy="394636"/>
            </a:xfrm>
            <a:prstGeom prst="rect">
              <a:avLst/>
            </a:prstGeom>
          </p:spPr>
        </p:pic>
        <p:pic>
          <p:nvPicPr>
            <p:cNvPr id="15" name="Immagine 14">
              <a:extLst>
                <a:ext uri="{FF2B5EF4-FFF2-40B4-BE49-F238E27FC236}">
                  <a16:creationId xmlns:a16="http://schemas.microsoft.com/office/drawing/2014/main" id="{C610FA67-8EEE-51DB-086C-CC6E77EA06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2571" y="1663567"/>
              <a:ext cx="394636" cy="394636"/>
            </a:xfrm>
            <a:prstGeom prst="rect">
              <a:avLst/>
            </a:prstGeom>
          </p:spPr>
        </p:pic>
        <p:pic>
          <p:nvPicPr>
            <p:cNvPr id="19" name="Immagine 18">
              <a:extLst>
                <a:ext uri="{FF2B5EF4-FFF2-40B4-BE49-F238E27FC236}">
                  <a16:creationId xmlns:a16="http://schemas.microsoft.com/office/drawing/2014/main" id="{B75080CA-7ACC-9E9B-567F-806D519FA1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9350" y="2357119"/>
              <a:ext cx="394636" cy="394636"/>
            </a:xfrm>
            <a:prstGeom prst="rect">
              <a:avLst/>
            </a:prstGeom>
          </p:spPr>
        </p:pic>
        <p:pic>
          <p:nvPicPr>
            <p:cNvPr id="20" name="Immagine 19">
              <a:extLst>
                <a:ext uri="{FF2B5EF4-FFF2-40B4-BE49-F238E27FC236}">
                  <a16:creationId xmlns:a16="http://schemas.microsoft.com/office/drawing/2014/main" id="{B507692D-EBD6-202D-BA3B-0CFEDD06DD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1771" y="4184315"/>
              <a:ext cx="394636" cy="394636"/>
            </a:xfrm>
            <a:prstGeom prst="rect">
              <a:avLst/>
            </a:prstGeom>
          </p:spPr>
        </p:pic>
        <p:pic>
          <p:nvPicPr>
            <p:cNvPr id="21" name="Immagine 20">
              <a:extLst>
                <a:ext uri="{FF2B5EF4-FFF2-40B4-BE49-F238E27FC236}">
                  <a16:creationId xmlns:a16="http://schemas.microsoft.com/office/drawing/2014/main" id="{5C976212-FD22-556E-37EA-85412A5510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5929" y="2849845"/>
              <a:ext cx="394636" cy="394636"/>
            </a:xfrm>
            <a:prstGeom prst="rect">
              <a:avLst/>
            </a:prstGeom>
          </p:spPr>
        </p:pic>
        <p:pic>
          <p:nvPicPr>
            <p:cNvPr id="22" name="Immagine 21">
              <a:extLst>
                <a:ext uri="{FF2B5EF4-FFF2-40B4-BE49-F238E27FC236}">
                  <a16:creationId xmlns:a16="http://schemas.microsoft.com/office/drawing/2014/main" id="{CA26116C-09A8-187F-4153-272F01B8E7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3059" y="3015113"/>
              <a:ext cx="394636" cy="394636"/>
            </a:xfrm>
            <a:prstGeom prst="rect">
              <a:avLst/>
            </a:prstGeom>
          </p:spPr>
        </p:pic>
        <p:pic>
          <p:nvPicPr>
            <p:cNvPr id="23" name="Immagine 22">
              <a:extLst>
                <a:ext uri="{FF2B5EF4-FFF2-40B4-BE49-F238E27FC236}">
                  <a16:creationId xmlns:a16="http://schemas.microsoft.com/office/drawing/2014/main" id="{95C03E4B-DE2B-1F79-ACC1-DF32775FA1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494" y="3205212"/>
              <a:ext cx="394636" cy="394636"/>
            </a:xfrm>
            <a:prstGeom prst="rect">
              <a:avLst/>
            </a:prstGeom>
          </p:spPr>
        </p:pic>
        <p:pic>
          <p:nvPicPr>
            <p:cNvPr id="24" name="Immagine 23">
              <a:extLst>
                <a:ext uri="{FF2B5EF4-FFF2-40B4-BE49-F238E27FC236}">
                  <a16:creationId xmlns:a16="http://schemas.microsoft.com/office/drawing/2014/main" id="{F667C697-F99F-A64C-4D5F-6D9602990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6640" y="1755274"/>
              <a:ext cx="394636" cy="394636"/>
            </a:xfrm>
            <a:prstGeom prst="rect">
              <a:avLst/>
            </a:prstGeom>
          </p:spPr>
        </p:pic>
        <p:pic>
          <p:nvPicPr>
            <p:cNvPr id="25" name="Immagine 24">
              <a:extLst>
                <a:ext uri="{FF2B5EF4-FFF2-40B4-BE49-F238E27FC236}">
                  <a16:creationId xmlns:a16="http://schemas.microsoft.com/office/drawing/2014/main" id="{BEBA4684-EB98-B8CA-7EF8-32E9468994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5176" y="3480625"/>
              <a:ext cx="394636" cy="394636"/>
            </a:xfrm>
            <a:prstGeom prst="rect">
              <a:avLst/>
            </a:prstGeom>
          </p:spPr>
        </p:pic>
        <p:cxnSp>
          <p:nvCxnSpPr>
            <p:cNvPr id="26" name="Connettore diritto 25">
              <a:extLst>
                <a:ext uri="{FF2B5EF4-FFF2-40B4-BE49-F238E27FC236}">
                  <a16:creationId xmlns:a16="http://schemas.microsoft.com/office/drawing/2014/main" id="{6B890DF1-683E-7F7A-2233-3DAB46E54631}"/>
                </a:ext>
              </a:extLst>
            </p:cNvPr>
            <p:cNvCxnSpPr>
              <a:endCxn id="14" idx="2"/>
            </p:cNvCxnSpPr>
            <p:nvPr/>
          </p:nvCxnSpPr>
          <p:spPr>
            <a:xfrm flipV="1">
              <a:off x="956306" y="2338939"/>
              <a:ext cx="604299" cy="676174"/>
            </a:xfrm>
            <a:prstGeom prst="line">
              <a:avLst/>
            </a:prstGeom>
            <a:noFill/>
            <a:ln w="19050" cap="flat" cmpd="sng" algn="ctr">
              <a:solidFill>
                <a:srgbClr val="002060"/>
              </a:solidFill>
              <a:prstDash val="sysDot"/>
              <a:miter lim="800000"/>
            </a:ln>
            <a:effectLst/>
          </p:spPr>
        </p:cxnSp>
        <p:cxnSp>
          <p:nvCxnSpPr>
            <p:cNvPr id="27" name="Connettore diritto 26">
              <a:extLst>
                <a:ext uri="{FF2B5EF4-FFF2-40B4-BE49-F238E27FC236}">
                  <a16:creationId xmlns:a16="http://schemas.microsoft.com/office/drawing/2014/main" id="{6FD66F3C-AABD-0D1E-3C73-A37C4F889817}"/>
                </a:ext>
              </a:extLst>
            </p:cNvPr>
            <p:cNvCxnSpPr>
              <a:cxnSpLocks/>
              <a:endCxn id="15" idx="2"/>
            </p:cNvCxnSpPr>
            <p:nvPr/>
          </p:nvCxnSpPr>
          <p:spPr>
            <a:xfrm flipV="1">
              <a:off x="1118102" y="2058203"/>
              <a:ext cx="931787" cy="988960"/>
            </a:xfrm>
            <a:prstGeom prst="line">
              <a:avLst/>
            </a:prstGeom>
            <a:noFill/>
            <a:ln w="19050" cap="flat" cmpd="sng" algn="ctr">
              <a:solidFill>
                <a:srgbClr val="002060"/>
              </a:solidFill>
              <a:prstDash val="sysDot"/>
              <a:miter lim="800000"/>
            </a:ln>
            <a:effectLst/>
          </p:spPr>
        </p:cxnSp>
        <p:cxnSp>
          <p:nvCxnSpPr>
            <p:cNvPr id="28" name="Connettore diritto 27">
              <a:extLst>
                <a:ext uri="{FF2B5EF4-FFF2-40B4-BE49-F238E27FC236}">
                  <a16:creationId xmlns:a16="http://schemas.microsoft.com/office/drawing/2014/main" id="{67716F0A-7E9B-726E-8A16-0AC15C5112E4}"/>
                </a:ext>
              </a:extLst>
            </p:cNvPr>
            <p:cNvCxnSpPr>
              <a:cxnSpLocks/>
              <a:endCxn id="24" idx="2"/>
            </p:cNvCxnSpPr>
            <p:nvPr/>
          </p:nvCxnSpPr>
          <p:spPr>
            <a:xfrm flipV="1">
              <a:off x="1208641" y="2149910"/>
              <a:ext cx="1345317" cy="966280"/>
            </a:xfrm>
            <a:prstGeom prst="line">
              <a:avLst/>
            </a:prstGeom>
            <a:noFill/>
            <a:ln w="19050" cap="flat" cmpd="sng" algn="ctr">
              <a:solidFill>
                <a:srgbClr val="002060"/>
              </a:solidFill>
              <a:prstDash val="sysDot"/>
              <a:miter lim="800000"/>
            </a:ln>
            <a:effectLst/>
          </p:spPr>
        </p:cxnSp>
        <p:cxnSp>
          <p:nvCxnSpPr>
            <p:cNvPr id="29" name="Connettore diritto 28">
              <a:extLst>
                <a:ext uri="{FF2B5EF4-FFF2-40B4-BE49-F238E27FC236}">
                  <a16:creationId xmlns:a16="http://schemas.microsoft.com/office/drawing/2014/main" id="{D00A3478-38D0-B43C-0505-1CC24666BE8E}"/>
                </a:ext>
              </a:extLst>
            </p:cNvPr>
            <p:cNvCxnSpPr>
              <a:cxnSpLocks/>
            </p:cNvCxnSpPr>
            <p:nvPr/>
          </p:nvCxnSpPr>
          <p:spPr>
            <a:xfrm flipV="1">
              <a:off x="1256158" y="2725090"/>
              <a:ext cx="926941" cy="486343"/>
            </a:xfrm>
            <a:prstGeom prst="line">
              <a:avLst/>
            </a:prstGeom>
            <a:noFill/>
            <a:ln w="19050" cap="flat" cmpd="sng" algn="ctr">
              <a:solidFill>
                <a:srgbClr val="002060"/>
              </a:solidFill>
              <a:prstDash val="sysDot"/>
              <a:miter lim="800000"/>
            </a:ln>
            <a:effectLst/>
          </p:spPr>
        </p:cxnSp>
        <p:cxnSp>
          <p:nvCxnSpPr>
            <p:cNvPr id="30" name="Connettore diritto 29">
              <a:extLst>
                <a:ext uri="{FF2B5EF4-FFF2-40B4-BE49-F238E27FC236}">
                  <a16:creationId xmlns:a16="http://schemas.microsoft.com/office/drawing/2014/main" id="{8ED140DE-4414-0BC3-ED04-E94596A9B640}"/>
                </a:ext>
              </a:extLst>
            </p:cNvPr>
            <p:cNvCxnSpPr>
              <a:cxnSpLocks/>
              <a:endCxn id="25" idx="1"/>
            </p:cNvCxnSpPr>
            <p:nvPr/>
          </p:nvCxnSpPr>
          <p:spPr>
            <a:xfrm>
              <a:off x="1332347" y="3645472"/>
              <a:ext cx="352829" cy="32471"/>
            </a:xfrm>
            <a:prstGeom prst="line">
              <a:avLst/>
            </a:prstGeom>
            <a:noFill/>
            <a:ln w="19050" cap="flat" cmpd="sng" algn="ctr">
              <a:solidFill>
                <a:srgbClr val="002060"/>
              </a:solidFill>
              <a:prstDash val="sysDot"/>
              <a:miter lim="800000"/>
            </a:ln>
            <a:effectLst/>
          </p:spPr>
        </p:cxnSp>
        <p:cxnSp>
          <p:nvCxnSpPr>
            <p:cNvPr id="31" name="Connettore diritto 30">
              <a:extLst>
                <a:ext uri="{FF2B5EF4-FFF2-40B4-BE49-F238E27FC236}">
                  <a16:creationId xmlns:a16="http://schemas.microsoft.com/office/drawing/2014/main" id="{4BD9973B-E5BC-99F6-7450-63446A6CD66C}"/>
                </a:ext>
              </a:extLst>
            </p:cNvPr>
            <p:cNvCxnSpPr>
              <a:cxnSpLocks/>
              <a:endCxn id="21" idx="1"/>
            </p:cNvCxnSpPr>
            <p:nvPr/>
          </p:nvCxnSpPr>
          <p:spPr>
            <a:xfrm flipV="1">
              <a:off x="1286867" y="3047163"/>
              <a:ext cx="1309062" cy="276236"/>
            </a:xfrm>
            <a:prstGeom prst="line">
              <a:avLst/>
            </a:prstGeom>
            <a:noFill/>
            <a:ln w="19050" cap="flat" cmpd="sng" algn="ctr">
              <a:solidFill>
                <a:srgbClr val="002060"/>
              </a:solidFill>
              <a:prstDash val="sysDot"/>
              <a:miter lim="800000"/>
            </a:ln>
            <a:effectLst/>
          </p:spPr>
        </p:cxnSp>
        <p:cxnSp>
          <p:nvCxnSpPr>
            <p:cNvPr id="32" name="Connettore diritto 31">
              <a:extLst>
                <a:ext uri="{FF2B5EF4-FFF2-40B4-BE49-F238E27FC236}">
                  <a16:creationId xmlns:a16="http://schemas.microsoft.com/office/drawing/2014/main" id="{DE5819E8-F281-3BBD-F7EC-47F72721442A}"/>
                </a:ext>
              </a:extLst>
            </p:cNvPr>
            <p:cNvCxnSpPr>
              <a:cxnSpLocks/>
              <a:endCxn id="22" idx="1"/>
            </p:cNvCxnSpPr>
            <p:nvPr/>
          </p:nvCxnSpPr>
          <p:spPr>
            <a:xfrm flipV="1">
              <a:off x="1325077" y="3212431"/>
              <a:ext cx="2287982" cy="229368"/>
            </a:xfrm>
            <a:prstGeom prst="line">
              <a:avLst/>
            </a:prstGeom>
            <a:noFill/>
            <a:ln w="19050" cap="flat" cmpd="sng" algn="ctr">
              <a:solidFill>
                <a:srgbClr val="002060"/>
              </a:solidFill>
              <a:prstDash val="sysDot"/>
              <a:miter lim="800000"/>
            </a:ln>
            <a:effectLst/>
          </p:spPr>
        </p:cxnSp>
        <p:cxnSp>
          <p:nvCxnSpPr>
            <p:cNvPr id="33" name="Connettore diritto 32">
              <a:extLst>
                <a:ext uri="{FF2B5EF4-FFF2-40B4-BE49-F238E27FC236}">
                  <a16:creationId xmlns:a16="http://schemas.microsoft.com/office/drawing/2014/main" id="{147AF415-3C36-6520-462B-4D6424649667}"/>
                </a:ext>
              </a:extLst>
            </p:cNvPr>
            <p:cNvCxnSpPr>
              <a:cxnSpLocks/>
            </p:cNvCxnSpPr>
            <p:nvPr/>
          </p:nvCxnSpPr>
          <p:spPr>
            <a:xfrm flipV="1">
              <a:off x="1363287" y="3514667"/>
              <a:ext cx="1741207" cy="23373"/>
            </a:xfrm>
            <a:prstGeom prst="line">
              <a:avLst/>
            </a:prstGeom>
            <a:noFill/>
            <a:ln w="19050" cap="flat" cmpd="sng" algn="ctr">
              <a:solidFill>
                <a:srgbClr val="002060"/>
              </a:solidFill>
              <a:prstDash val="sysDot"/>
              <a:miter lim="800000"/>
            </a:ln>
            <a:effectLst/>
          </p:spPr>
        </p:cxnSp>
        <p:cxnSp>
          <p:nvCxnSpPr>
            <p:cNvPr id="34" name="Connettore diritto 33">
              <a:extLst>
                <a:ext uri="{FF2B5EF4-FFF2-40B4-BE49-F238E27FC236}">
                  <a16:creationId xmlns:a16="http://schemas.microsoft.com/office/drawing/2014/main" id="{68AB498F-ECFC-B0BE-7F20-6A24A4BA9456}"/>
                </a:ext>
              </a:extLst>
            </p:cNvPr>
            <p:cNvCxnSpPr>
              <a:cxnSpLocks/>
              <a:endCxn id="20" idx="1"/>
            </p:cNvCxnSpPr>
            <p:nvPr/>
          </p:nvCxnSpPr>
          <p:spPr>
            <a:xfrm>
              <a:off x="1256158" y="3735526"/>
              <a:ext cx="1815613" cy="646107"/>
            </a:xfrm>
            <a:prstGeom prst="line">
              <a:avLst/>
            </a:prstGeom>
            <a:noFill/>
            <a:ln w="19050" cap="flat" cmpd="sng" algn="ctr">
              <a:solidFill>
                <a:srgbClr val="002060"/>
              </a:solidFill>
              <a:prstDash val="sysDot"/>
              <a:miter lim="800000"/>
            </a:ln>
            <a:effectLst/>
          </p:spPr>
        </p:cxnSp>
        <p:sp>
          <p:nvSpPr>
            <p:cNvPr id="35" name="CasellaDiTesto 34">
              <a:extLst>
                <a:ext uri="{FF2B5EF4-FFF2-40B4-BE49-F238E27FC236}">
                  <a16:creationId xmlns:a16="http://schemas.microsoft.com/office/drawing/2014/main" id="{AD22446A-8946-28EF-CC15-44F973D4E5C0}"/>
                </a:ext>
              </a:extLst>
            </p:cNvPr>
            <p:cNvSpPr txBox="1"/>
            <p:nvPr/>
          </p:nvSpPr>
          <p:spPr>
            <a:xfrm>
              <a:off x="4599" y="3730629"/>
              <a:ext cx="1749197"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CAPOFILIERA</a:t>
              </a:r>
            </a:p>
          </p:txBody>
        </p:sp>
        <p:pic>
          <p:nvPicPr>
            <p:cNvPr id="36" name="Immagine 35">
              <a:extLst>
                <a:ext uri="{FF2B5EF4-FFF2-40B4-BE49-F238E27FC236}">
                  <a16:creationId xmlns:a16="http://schemas.microsoft.com/office/drawing/2014/main" id="{005FE146-C88B-0A1A-2D19-0AFC0922C9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622" y="4065786"/>
              <a:ext cx="394636" cy="394636"/>
            </a:xfrm>
            <a:prstGeom prst="rect">
              <a:avLst/>
            </a:prstGeom>
          </p:spPr>
        </p:pic>
        <p:sp>
          <p:nvSpPr>
            <p:cNvPr id="37" name="CasellaDiTesto 36">
              <a:extLst>
                <a:ext uri="{FF2B5EF4-FFF2-40B4-BE49-F238E27FC236}">
                  <a16:creationId xmlns:a16="http://schemas.microsoft.com/office/drawing/2014/main" id="{012E7AE8-E2E9-0DD7-D117-F5E198CE6F94}"/>
                </a:ext>
              </a:extLst>
            </p:cNvPr>
            <p:cNvSpPr txBox="1"/>
            <p:nvPr/>
          </p:nvSpPr>
          <p:spPr>
            <a:xfrm>
              <a:off x="249397" y="4408522"/>
              <a:ext cx="1029897"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FORNITORI</a:t>
              </a:r>
              <a:endParaRPr kumimoji="0" lang="it-IT" sz="1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38" name="Immagine 37">
              <a:extLst>
                <a:ext uri="{FF2B5EF4-FFF2-40B4-BE49-F238E27FC236}">
                  <a16:creationId xmlns:a16="http://schemas.microsoft.com/office/drawing/2014/main" id="{02E6BFA5-D094-2B7F-6BD8-E20B013B03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191" t="22463" r="28791" b="24510"/>
            <a:stretch/>
          </p:blipFill>
          <p:spPr>
            <a:xfrm>
              <a:off x="3458316" y="1372677"/>
              <a:ext cx="1417058" cy="1295142"/>
            </a:xfrm>
            <a:prstGeom prst="rect">
              <a:avLst/>
            </a:prstGeom>
          </p:spPr>
        </p:pic>
      </p:grpSp>
      <p:graphicFrame>
        <p:nvGraphicFramePr>
          <p:cNvPr id="41" name="Tabella 77">
            <a:extLst>
              <a:ext uri="{FF2B5EF4-FFF2-40B4-BE49-F238E27FC236}">
                <a16:creationId xmlns:a16="http://schemas.microsoft.com/office/drawing/2014/main" id="{67BAD9D3-2F32-646A-FF08-402167B96D6E}"/>
              </a:ext>
            </a:extLst>
          </p:cNvPr>
          <p:cNvGraphicFramePr>
            <a:graphicFrameLocks noGrp="1"/>
          </p:cNvGraphicFramePr>
          <p:nvPr>
            <p:extLst>
              <p:ext uri="{D42A27DB-BD31-4B8C-83A1-F6EECF244321}">
                <p14:modId xmlns:p14="http://schemas.microsoft.com/office/powerpoint/2010/main" val="1390365663"/>
              </p:ext>
            </p:extLst>
          </p:nvPr>
        </p:nvGraphicFramePr>
        <p:xfrm>
          <a:off x="1789283" y="4764913"/>
          <a:ext cx="3673882" cy="1503680"/>
        </p:xfrm>
        <a:graphic>
          <a:graphicData uri="http://schemas.openxmlformats.org/drawingml/2006/table">
            <a:tbl>
              <a:tblPr firstRow="1" bandRow="1"/>
              <a:tblGrid>
                <a:gridCol w="1836941">
                  <a:extLst>
                    <a:ext uri="{9D8B030D-6E8A-4147-A177-3AD203B41FA5}">
                      <a16:colId xmlns:a16="http://schemas.microsoft.com/office/drawing/2014/main" val="3770132750"/>
                    </a:ext>
                  </a:extLst>
                </a:gridCol>
                <a:gridCol w="1836941">
                  <a:extLst>
                    <a:ext uri="{9D8B030D-6E8A-4147-A177-3AD203B41FA5}">
                      <a16:colId xmlns:a16="http://schemas.microsoft.com/office/drawing/2014/main" val="2321083805"/>
                    </a:ext>
                  </a:extLst>
                </a:gridCol>
              </a:tblGrid>
              <a:tr h="370840">
                <a:tc gridSpan="2">
                  <a:txBody>
                    <a:bodyPr/>
                    <a:lstStyle>
                      <a:lvl1pPr marL="0">
                        <a:defRPr b="1">
                          <a:solidFill>
                            <a:schemeClr val="lt1"/>
                          </a:solidFill>
                          <a:latin typeface="Calibri" panose="020F0502020204030204"/>
                        </a:defRPr>
                      </a:lvl1pPr>
                      <a:lvl2pPr marL="457200">
                        <a:defRPr b="1">
                          <a:solidFill>
                            <a:schemeClr val="lt1"/>
                          </a:solidFill>
                          <a:latin typeface="Calibri" panose="020F0502020204030204"/>
                        </a:defRPr>
                      </a:lvl2pPr>
                      <a:lvl3pPr marL="914400">
                        <a:defRPr b="1">
                          <a:solidFill>
                            <a:schemeClr val="lt1"/>
                          </a:solidFill>
                          <a:latin typeface="Calibri" panose="020F0502020204030204"/>
                        </a:defRPr>
                      </a:lvl3pPr>
                      <a:lvl4pPr marL="1371600">
                        <a:defRPr b="1">
                          <a:solidFill>
                            <a:schemeClr val="lt1"/>
                          </a:solidFill>
                          <a:latin typeface="Calibri" panose="020F0502020204030204"/>
                        </a:defRPr>
                      </a:lvl4pPr>
                      <a:lvl5pPr marL="1828800">
                        <a:defRPr b="1">
                          <a:solidFill>
                            <a:schemeClr val="lt1"/>
                          </a:solidFill>
                          <a:latin typeface="Calibri" panose="020F0502020204030204"/>
                        </a:defRPr>
                      </a:lvl5pPr>
                      <a:lvl6pPr marL="2286000">
                        <a:defRPr b="1">
                          <a:solidFill>
                            <a:schemeClr val="lt1"/>
                          </a:solidFill>
                          <a:latin typeface="Calibri" panose="020F0502020204030204"/>
                        </a:defRPr>
                      </a:lvl6pPr>
                      <a:lvl7pPr marL="2743200">
                        <a:defRPr b="1">
                          <a:solidFill>
                            <a:schemeClr val="lt1"/>
                          </a:solidFill>
                          <a:latin typeface="Calibri" panose="020F0502020204030204"/>
                        </a:defRPr>
                      </a:lvl7pPr>
                      <a:lvl8pPr marL="3200400">
                        <a:defRPr b="1">
                          <a:solidFill>
                            <a:schemeClr val="lt1"/>
                          </a:solidFill>
                          <a:latin typeface="Calibri" panose="020F0502020204030204"/>
                        </a:defRPr>
                      </a:lvl8pPr>
                      <a:lvl9pPr marL="3657600">
                        <a:defRPr b="1">
                          <a:solidFill>
                            <a:schemeClr val="lt1"/>
                          </a:solidFill>
                          <a:latin typeface="Calibri" panose="020F0502020204030204"/>
                        </a:defRPr>
                      </a:lvl9pPr>
                    </a:lstStyle>
                    <a:p>
                      <a:pPr algn="ctr"/>
                      <a:r>
                        <a:rPr lang="it-IT" sz="1600" dirty="0">
                          <a:solidFill>
                            <a:schemeClr val="bg1"/>
                          </a:solidFill>
                          <a:latin typeface="Arial" panose="020B0604020202020204" pitchFamily="34" charset="0"/>
                          <a:cs typeface="Arial" panose="020B0604020202020204" pitchFamily="34" charset="0"/>
                        </a:rPr>
                        <a:t>PROGETTI DI FILIERA IN NUMERI</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hMerge="1">
                  <a:txBody>
                    <a:bodyPr/>
                    <a:lstStyle/>
                    <a:p>
                      <a:pPr algn="ctr"/>
                      <a:r>
                        <a:rPr lang="it-IT" sz="4000" dirty="0">
                          <a:solidFill>
                            <a:srgbClr val="002060"/>
                          </a:solidFill>
                        </a:rPr>
                        <a:t>PROGETTI DI FILIERA IN NUMERI</a:t>
                      </a:r>
                    </a:p>
                  </a:txBody>
                  <a:tcPr>
                    <a:solidFill>
                      <a:schemeClr val="bg1"/>
                    </a:solidFill>
                  </a:tcPr>
                </a:tc>
                <a:extLst>
                  <a:ext uri="{0D108BD9-81ED-4DB2-BD59-A6C34878D82A}">
                    <a16:rowId xmlns:a16="http://schemas.microsoft.com/office/drawing/2014/main" val="3982035203"/>
                  </a:ext>
                </a:extLst>
              </a:tr>
              <a:tr h="370840">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4400" dirty="0">
                          <a:solidFill>
                            <a:srgbClr val="002060"/>
                          </a:solidFill>
                          <a:latin typeface="Arial" panose="020B0604020202020204" pitchFamily="34" charset="0"/>
                          <a:cs typeface="Arial" panose="020B0604020202020204" pitchFamily="34" charset="0"/>
                        </a:rPr>
                        <a:t>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4400" dirty="0">
                          <a:solidFill>
                            <a:srgbClr val="002060"/>
                          </a:solidFill>
                          <a:latin typeface="Arial" panose="020B0604020202020204" pitchFamily="34" charset="0"/>
                          <a:cs typeface="Arial" panose="020B0604020202020204" pitchFamily="34" charset="0"/>
                        </a:rPr>
                        <a:t>216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18590101"/>
                  </a:ext>
                </a:extLst>
              </a:tr>
              <a:tr h="370840">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1200" b="1" dirty="0">
                          <a:solidFill>
                            <a:srgbClr val="002060"/>
                          </a:solidFill>
                          <a:latin typeface="Arial" panose="020B0604020202020204" pitchFamily="34" charset="0"/>
                          <a:cs typeface="Arial" panose="020B0604020202020204" pitchFamily="34" charset="0"/>
                        </a:rPr>
                        <a:t>PROGETTI DI FILIERA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panose="020F0502020204030204"/>
                        </a:defRPr>
                      </a:lvl1pPr>
                      <a:lvl2pPr marL="457200">
                        <a:defRPr>
                          <a:solidFill>
                            <a:schemeClr val="dk1"/>
                          </a:solidFill>
                          <a:latin typeface="Calibri" panose="020F0502020204030204"/>
                        </a:defRPr>
                      </a:lvl2pPr>
                      <a:lvl3pPr marL="914400">
                        <a:defRPr>
                          <a:solidFill>
                            <a:schemeClr val="dk1"/>
                          </a:solidFill>
                          <a:latin typeface="Calibri" panose="020F0502020204030204"/>
                        </a:defRPr>
                      </a:lvl3pPr>
                      <a:lvl4pPr marL="1371600">
                        <a:defRPr>
                          <a:solidFill>
                            <a:schemeClr val="dk1"/>
                          </a:solidFill>
                          <a:latin typeface="Calibri" panose="020F0502020204030204"/>
                        </a:defRPr>
                      </a:lvl4pPr>
                      <a:lvl5pPr marL="1828800">
                        <a:defRPr>
                          <a:solidFill>
                            <a:schemeClr val="dk1"/>
                          </a:solidFill>
                          <a:latin typeface="Calibri" panose="020F0502020204030204"/>
                        </a:defRPr>
                      </a:lvl5pPr>
                      <a:lvl6pPr marL="2286000">
                        <a:defRPr>
                          <a:solidFill>
                            <a:schemeClr val="dk1"/>
                          </a:solidFill>
                          <a:latin typeface="Calibri" panose="020F0502020204030204"/>
                        </a:defRPr>
                      </a:lvl6pPr>
                      <a:lvl7pPr marL="2743200">
                        <a:defRPr>
                          <a:solidFill>
                            <a:schemeClr val="dk1"/>
                          </a:solidFill>
                          <a:latin typeface="Calibri" panose="020F0502020204030204"/>
                        </a:defRPr>
                      </a:lvl7pPr>
                      <a:lvl8pPr marL="3200400">
                        <a:defRPr>
                          <a:solidFill>
                            <a:schemeClr val="dk1"/>
                          </a:solidFill>
                          <a:latin typeface="Calibri" panose="020F0502020204030204"/>
                        </a:defRPr>
                      </a:lvl8pPr>
                      <a:lvl9pPr marL="3657600">
                        <a:defRPr>
                          <a:solidFill>
                            <a:schemeClr val="dk1"/>
                          </a:solidFill>
                          <a:latin typeface="Calibri" panose="020F0502020204030204"/>
                        </a:defRPr>
                      </a:lvl9pPr>
                    </a:lstStyle>
                    <a:p>
                      <a:pPr algn="ctr"/>
                      <a:r>
                        <a:rPr lang="it-IT" sz="1200" b="1" dirty="0">
                          <a:solidFill>
                            <a:srgbClr val="002060"/>
                          </a:solidFill>
                          <a:latin typeface="Arial" panose="020B0604020202020204" pitchFamily="34" charset="0"/>
                          <a:cs typeface="Arial" panose="020B0604020202020204" pitchFamily="34" charset="0"/>
                        </a:rPr>
                        <a:t>FORNITORI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20958593"/>
                  </a:ext>
                </a:extLst>
              </a:tr>
            </a:tbl>
          </a:graphicData>
        </a:graphic>
      </p:graphicFrame>
      <p:graphicFrame>
        <p:nvGraphicFramePr>
          <p:cNvPr id="8" name="Tabella 7">
            <a:extLst>
              <a:ext uri="{FF2B5EF4-FFF2-40B4-BE49-F238E27FC236}">
                <a16:creationId xmlns:a16="http://schemas.microsoft.com/office/drawing/2014/main" id="{0B9B5E0F-9CF8-A2BC-6E1C-DB0F69F3744F}"/>
              </a:ext>
            </a:extLst>
          </p:cNvPr>
          <p:cNvGraphicFramePr>
            <a:graphicFrameLocks noGrp="1"/>
          </p:cNvGraphicFramePr>
          <p:nvPr/>
        </p:nvGraphicFramePr>
        <p:xfrm>
          <a:off x="6656415" y="1484498"/>
          <a:ext cx="4839229" cy="4228545"/>
        </p:xfrm>
        <a:graphic>
          <a:graphicData uri="http://schemas.openxmlformats.org/drawingml/2006/table">
            <a:tbl>
              <a:tblPr firstRow="1" bandRow="1">
                <a:tableStyleId>{5C22544A-7EE6-4342-B048-85BDC9FD1C3A}</a:tableStyleId>
              </a:tblPr>
              <a:tblGrid>
                <a:gridCol w="933113">
                  <a:extLst>
                    <a:ext uri="{9D8B030D-6E8A-4147-A177-3AD203B41FA5}">
                      <a16:colId xmlns:a16="http://schemas.microsoft.com/office/drawing/2014/main" val="2055775249"/>
                    </a:ext>
                  </a:extLst>
                </a:gridCol>
                <a:gridCol w="2206385">
                  <a:extLst>
                    <a:ext uri="{9D8B030D-6E8A-4147-A177-3AD203B41FA5}">
                      <a16:colId xmlns:a16="http://schemas.microsoft.com/office/drawing/2014/main" val="117519326"/>
                    </a:ext>
                  </a:extLst>
                </a:gridCol>
                <a:gridCol w="1699731">
                  <a:extLst>
                    <a:ext uri="{9D8B030D-6E8A-4147-A177-3AD203B41FA5}">
                      <a16:colId xmlns:a16="http://schemas.microsoft.com/office/drawing/2014/main" val="2672780447"/>
                    </a:ext>
                  </a:extLst>
                </a:gridCol>
              </a:tblGrid>
              <a:tr h="984725">
                <a:tc>
                  <a:txBody>
                    <a:bodyPr/>
                    <a:lstStyle/>
                    <a:p>
                      <a:pPr>
                        <a:lnSpc>
                          <a:spcPct val="107000"/>
                        </a:lnSpc>
                      </a:pPr>
                      <a:r>
                        <a:rPr lang="it-IT" sz="1800" b="1" kern="100" dirty="0">
                          <a:solidFill>
                            <a:schemeClr val="lt1"/>
                          </a:solidFill>
                          <a:effectLst/>
                          <a:latin typeface="Arial" panose="020B0604020202020204" pitchFamily="34" charset="0"/>
                          <a:ea typeface="+mn-ea"/>
                          <a:cs typeface="Arial" panose="020B0604020202020204" pitchFamily="34" charset="0"/>
                        </a:rPr>
                        <a:t>ANNO</a:t>
                      </a:r>
                    </a:p>
                  </a:txBody>
                  <a:tcPr anchor="ctr">
                    <a:solidFill>
                      <a:schemeClr val="tx2">
                        <a:lumMod val="75000"/>
                      </a:schemeClr>
                    </a:solidFill>
                  </a:tcPr>
                </a:tc>
                <a:tc>
                  <a:txBody>
                    <a:bodyPr/>
                    <a:lstStyle/>
                    <a:p>
                      <a:pPr algn="ctr">
                        <a:lnSpc>
                          <a:spcPct val="107000"/>
                        </a:lnSpc>
                        <a:spcAft>
                          <a:spcPts val="800"/>
                        </a:spcAft>
                      </a:pPr>
                      <a:r>
                        <a:rPr lang="it-IT" sz="1800" kern="100" dirty="0">
                          <a:effectLst/>
                          <a:latin typeface="Arial" panose="020B0604020202020204" pitchFamily="34" charset="0"/>
                          <a:cs typeface="Arial" panose="020B0604020202020204" pitchFamily="34" charset="0"/>
                        </a:rPr>
                        <a:t>CAPOFILIERA</a:t>
                      </a:r>
                      <a:endParaRPr lang="it-IT" sz="1800" kern="10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tx2">
                        <a:lumMod val="75000"/>
                      </a:schemeClr>
                    </a:solidFill>
                  </a:tcPr>
                </a:tc>
                <a:tc>
                  <a:txBody>
                    <a:bodyPr/>
                    <a:lstStyle/>
                    <a:p>
                      <a:pPr algn="ctr">
                        <a:lnSpc>
                          <a:spcPct val="107000"/>
                        </a:lnSpc>
                        <a:spcAft>
                          <a:spcPts val="800"/>
                        </a:spcAft>
                      </a:pPr>
                      <a:r>
                        <a:rPr lang="it-IT" sz="1800" kern="100" dirty="0">
                          <a:effectLst/>
                          <a:latin typeface="Arial" panose="020B0604020202020204" pitchFamily="34" charset="0"/>
                          <a:cs typeface="Arial" panose="020B0604020202020204" pitchFamily="34" charset="0"/>
                        </a:rPr>
                        <a:t>FORNITORI</a:t>
                      </a:r>
                      <a:endParaRPr lang="it-IT" sz="1800" kern="10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chemeClr val="tx2">
                        <a:lumMod val="75000"/>
                      </a:schemeClr>
                    </a:solidFill>
                  </a:tcPr>
                </a:tc>
                <a:extLst>
                  <a:ext uri="{0D108BD9-81ED-4DB2-BD59-A6C34878D82A}">
                    <a16:rowId xmlns:a16="http://schemas.microsoft.com/office/drawing/2014/main" val="1448949414"/>
                  </a:ext>
                </a:extLst>
              </a:tr>
              <a:tr h="356280">
                <a:tc gridSpan="3">
                  <a:txBody>
                    <a:bodyPr/>
                    <a:lstStyle/>
                    <a:p>
                      <a:pPr>
                        <a:lnSpc>
                          <a:spcPct val="107000"/>
                        </a:lnSpc>
                        <a:spcAft>
                          <a:spcPts val="800"/>
                        </a:spcAft>
                      </a:pPr>
                      <a:r>
                        <a:rPr lang="it-IT" sz="1800" kern="100" dirty="0">
                          <a:effectLst/>
                          <a:latin typeface="Arial" panose="020B0604020202020204" pitchFamily="34" charset="0"/>
                          <a:cs typeface="Arial" panose="020B0604020202020204" pitchFamily="34" charset="0"/>
                        </a:rPr>
                        <a:t> </a:t>
                      </a:r>
                    </a:p>
                  </a:txBody>
                  <a:tcPr anchor="ctr"/>
                </a:tc>
                <a:tc hMerge="1">
                  <a:txBody>
                    <a:bodyPr/>
                    <a:lstStyle/>
                    <a:p>
                      <a:pPr>
                        <a:lnSpc>
                          <a:spcPct val="107000"/>
                        </a:lnSpc>
                        <a:spcAft>
                          <a:spcPts val="800"/>
                        </a:spcAft>
                      </a:pPr>
                      <a:r>
                        <a:rPr lang="it-IT" sz="1200" kern="100" dirty="0">
                          <a:effectLst/>
                          <a:latin typeface="Arial" panose="020B0604020202020204" pitchFamily="34" charset="0"/>
                          <a:cs typeface="Arial" panose="020B0604020202020204" pitchFamily="34" charset="0"/>
                        </a:rPr>
                        <a:t> </a:t>
                      </a:r>
                      <a:endParaRPr lang="it-IT" sz="1200"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hMerge="1">
                  <a:txBody>
                    <a:bodyPr/>
                    <a:lstStyle/>
                    <a:p>
                      <a:pPr>
                        <a:lnSpc>
                          <a:spcPct val="107000"/>
                        </a:lnSpc>
                        <a:spcAft>
                          <a:spcPts val="800"/>
                        </a:spcAft>
                      </a:pPr>
                      <a:r>
                        <a:rPr lang="it-IT" sz="1200" kern="100" dirty="0">
                          <a:effectLst/>
                          <a:latin typeface="Arial" panose="020B0604020202020204" pitchFamily="34" charset="0"/>
                          <a:cs typeface="Arial" panose="020B0604020202020204" pitchFamily="34" charset="0"/>
                        </a:rPr>
                        <a:t> </a:t>
                      </a:r>
                      <a:endParaRPr lang="it-IT" sz="1200"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660191329"/>
                  </a:ext>
                </a:extLst>
              </a:tr>
              <a:tr h="419415">
                <a:tc rowSpan="2">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2019</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Ansaldo Energia</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a:effectLst/>
                          <a:latin typeface="Arial" panose="020B0604020202020204" pitchFamily="34" charset="0"/>
                          <a:cs typeface="Arial" panose="020B0604020202020204" pitchFamily="34" charset="0"/>
                        </a:rPr>
                        <a:t>96</a:t>
                      </a:r>
                      <a:endParaRPr lang="it-IT" sz="1800" b="1" kern="10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59567431"/>
                  </a:ext>
                </a:extLst>
              </a:tr>
              <a:tr h="419415">
                <a:tc vMerge="1">
                  <a:txBody>
                    <a:bodyPr/>
                    <a:lstStyle/>
                    <a:p>
                      <a:endParaRPr lang="it-IT"/>
                    </a:p>
                  </a:txBody>
                  <a:tcP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Filiera Filo D’Oro</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11</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716017893"/>
                  </a:ext>
                </a:extLst>
              </a:tr>
              <a:tr h="419415">
                <a:tc rowSpan="3">
                  <a:txBody>
                    <a:bodyPr/>
                    <a:lstStyle/>
                    <a:p>
                      <a:pPr algn="ctr">
                        <a:lnSpc>
                          <a:spcPct val="107000"/>
                        </a:lnSpc>
                        <a:spcAft>
                          <a:spcPts val="800"/>
                        </a:spcAft>
                      </a:pPr>
                      <a:r>
                        <a:rPr lang="it-IT" sz="1800" b="1" kern="100">
                          <a:effectLst/>
                          <a:latin typeface="Arial" panose="020B0604020202020204" pitchFamily="34" charset="0"/>
                          <a:cs typeface="Arial" panose="020B0604020202020204" pitchFamily="34" charset="0"/>
                        </a:rPr>
                        <a:t>2020</a:t>
                      </a:r>
                      <a:endParaRPr lang="it-IT" sz="1800" b="1" kern="10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ABB </a:t>
                      </a:r>
                      <a:r>
                        <a:rPr lang="it-IT" sz="1800" b="1" kern="100" dirty="0" err="1">
                          <a:effectLst/>
                          <a:latin typeface="Arial" panose="020B0604020202020204" pitchFamily="34" charset="0"/>
                          <a:cs typeface="Arial" panose="020B0604020202020204" pitchFamily="34" charset="0"/>
                        </a:rPr>
                        <a:t>wave</a:t>
                      </a:r>
                      <a:r>
                        <a:rPr lang="it-IT" sz="1800" b="1" kern="100" dirty="0">
                          <a:effectLst/>
                          <a:latin typeface="Arial" panose="020B0604020202020204" pitchFamily="34" charset="0"/>
                          <a:cs typeface="Arial" panose="020B0604020202020204" pitchFamily="34" charset="0"/>
                        </a:rPr>
                        <a:t> 1</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17</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101476922"/>
                  </a:ext>
                </a:extLst>
              </a:tr>
              <a:tr h="419415">
                <a:tc vMerge="1">
                  <a:txBody>
                    <a:bodyPr/>
                    <a:lstStyle/>
                    <a:p>
                      <a:endParaRPr lang="it-IT"/>
                    </a:p>
                  </a:txBody>
                  <a:tcP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Leonardo </a:t>
                      </a:r>
                      <a:r>
                        <a:rPr lang="it-IT" sz="1800" b="1" kern="100" dirty="0" err="1">
                          <a:effectLst/>
                          <a:latin typeface="Arial" panose="020B0604020202020204" pitchFamily="34" charset="0"/>
                          <a:cs typeface="Arial" panose="020B0604020202020204" pitchFamily="34" charset="0"/>
                        </a:rPr>
                        <a:t>wave</a:t>
                      </a:r>
                      <a:r>
                        <a:rPr lang="it-IT" sz="1800" b="1" kern="100" dirty="0">
                          <a:effectLst/>
                          <a:latin typeface="Arial" panose="020B0604020202020204" pitchFamily="34" charset="0"/>
                          <a:cs typeface="Arial" panose="020B0604020202020204" pitchFamily="34" charset="0"/>
                        </a:rPr>
                        <a:t> 1</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25</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756202764"/>
                  </a:ext>
                </a:extLst>
              </a:tr>
              <a:tr h="356280">
                <a:tc vMerge="1">
                  <a:txBody>
                    <a:bodyPr/>
                    <a:lstStyle/>
                    <a:p>
                      <a:endParaRPr lang="it-IT"/>
                    </a:p>
                  </a:txBody>
                  <a:tcP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Enel</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20</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450323552"/>
                  </a:ext>
                </a:extLst>
              </a:tr>
              <a:tr h="419415">
                <a:tc>
                  <a:txBody>
                    <a:bodyPr/>
                    <a:lstStyle/>
                    <a:p>
                      <a:pPr algn="ctr">
                        <a:lnSpc>
                          <a:spcPct val="107000"/>
                        </a:lnSpc>
                        <a:spcAft>
                          <a:spcPts val="800"/>
                        </a:spcAft>
                      </a:pPr>
                      <a:r>
                        <a:rPr lang="it-IT" sz="1800" b="1" kern="100">
                          <a:effectLst/>
                          <a:latin typeface="Arial" panose="020B0604020202020204" pitchFamily="34" charset="0"/>
                          <a:cs typeface="Arial" panose="020B0604020202020204" pitchFamily="34" charset="0"/>
                        </a:rPr>
                        <a:t>2021</a:t>
                      </a:r>
                      <a:endParaRPr lang="it-IT" sz="1800" b="1" kern="10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a:effectLst/>
                          <a:latin typeface="Arial" panose="020B0604020202020204" pitchFamily="34" charset="0"/>
                          <a:cs typeface="Arial" panose="020B0604020202020204" pitchFamily="34" charset="0"/>
                        </a:rPr>
                        <a:t>Hitachi Rail Italy</a:t>
                      </a:r>
                      <a:endParaRPr lang="it-IT" sz="1800" b="1" kern="10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23</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660616780"/>
                  </a:ext>
                </a:extLst>
              </a:tr>
              <a:tr h="419415">
                <a:tc>
                  <a:txBody>
                    <a:bodyPr/>
                    <a:lstStyle/>
                    <a:p>
                      <a:pPr algn="ctr">
                        <a:lnSpc>
                          <a:spcPct val="107000"/>
                        </a:lnSpc>
                        <a:spcAft>
                          <a:spcPts val="800"/>
                        </a:spcAft>
                      </a:pPr>
                      <a:r>
                        <a:rPr lang="it-IT" sz="1800" b="1" kern="100">
                          <a:effectLst/>
                          <a:latin typeface="Arial" panose="020B0604020202020204" pitchFamily="34" charset="0"/>
                          <a:cs typeface="Arial" panose="020B0604020202020204" pitchFamily="34" charset="0"/>
                        </a:rPr>
                        <a:t>2022</a:t>
                      </a:r>
                      <a:endParaRPr lang="it-IT" sz="1800" b="1" kern="10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a:effectLst/>
                          <a:latin typeface="Arial" panose="020B0604020202020204" pitchFamily="34" charset="0"/>
                          <a:cs typeface="Arial" panose="020B0604020202020204" pitchFamily="34" charset="0"/>
                        </a:rPr>
                        <a:t>Leonardo wave 2</a:t>
                      </a:r>
                      <a:endParaRPr lang="it-IT" sz="1800" b="1" kern="10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7000"/>
                        </a:lnSpc>
                        <a:spcAft>
                          <a:spcPts val="800"/>
                        </a:spcAft>
                      </a:pPr>
                      <a:r>
                        <a:rPr lang="it-IT" sz="1800" b="1" kern="100" dirty="0">
                          <a:effectLst/>
                          <a:latin typeface="Arial" panose="020B0604020202020204" pitchFamily="34" charset="0"/>
                          <a:cs typeface="Arial" panose="020B0604020202020204" pitchFamily="34" charset="0"/>
                        </a:rPr>
                        <a:t>24</a:t>
                      </a:r>
                      <a:endParaRPr lang="it-IT" sz="1800" b="1" kern="1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189088001"/>
                  </a:ext>
                </a:extLst>
              </a:tr>
            </a:tbl>
          </a:graphicData>
        </a:graphic>
      </p:graphicFrame>
    </p:spTree>
    <p:extLst>
      <p:ext uri="{BB962C8B-B14F-4D97-AF65-F5344CB8AC3E}">
        <p14:creationId xmlns:p14="http://schemas.microsoft.com/office/powerpoint/2010/main" val="2266061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3a5671-46e1-432e-9665-3e7a5ff7ac36" xsi:nil="true"/>
    <lcf76f155ced4ddcb4097134ff3c332f xmlns="42f59f74-7fc0-4c72-80b3-90d7e4b8f0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A745802FC001D4197C1CA53B925CA6E" ma:contentTypeVersion="15" ma:contentTypeDescription="Creare un nuovo documento." ma:contentTypeScope="" ma:versionID="30bdb1473d9887d7ef66c1ec98fb1840">
  <xsd:schema xmlns:xsd="http://www.w3.org/2001/XMLSchema" xmlns:xs="http://www.w3.org/2001/XMLSchema" xmlns:p="http://schemas.microsoft.com/office/2006/metadata/properties" xmlns:ns2="42f59f74-7fc0-4c72-80b3-90d7e4b8f02e" xmlns:ns3="ac3a5671-46e1-432e-9665-3e7a5ff7ac36" targetNamespace="http://schemas.microsoft.com/office/2006/metadata/properties" ma:root="true" ma:fieldsID="ddaa9781202b1b4ed3302f7ac4c2a2cc" ns2:_="" ns3:_="">
    <xsd:import namespace="42f59f74-7fc0-4c72-80b3-90d7e4b8f02e"/>
    <xsd:import namespace="ac3a5671-46e1-432e-9665-3e7a5ff7ac36"/>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59f74-7fc0-4c72-80b3-90d7e4b8f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c5a36491-74e0-4c35-a6f0-68b60f884cc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a5671-46e1-432e-9665-3e7a5ff7ac3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a89bcbd-c9bb-409c-9719-16cec3473227}" ma:internalName="TaxCatchAll" ma:showField="CatchAllData" ma:web="ac3a5671-46e1-432e-9665-3e7a5ff7ac3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B911E9-5273-44E6-B1A9-239D4F894C44}">
  <ds:schemaRefs>
    <ds:schemaRef ds:uri="http://schemas.microsoft.com/sharepoint/v3/contenttype/forms"/>
  </ds:schemaRefs>
</ds:datastoreItem>
</file>

<file path=customXml/itemProps2.xml><?xml version="1.0" encoding="utf-8"?>
<ds:datastoreItem xmlns:ds="http://schemas.openxmlformats.org/officeDocument/2006/customXml" ds:itemID="{06950BB7-79AD-4615-BA83-9C84818A2D52}">
  <ds:schemaRefs>
    <ds:schemaRef ds:uri="42f59f74-7fc0-4c72-80b3-90d7e4b8f02e"/>
    <ds:schemaRef ds:uri="ac3a5671-46e1-432e-9665-3e7a5ff7ac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438948-2E53-454C-958C-89C3CDC73BF2}">
  <ds:schemaRefs>
    <ds:schemaRef ds:uri="42f59f74-7fc0-4c72-80b3-90d7e4b8f02e"/>
    <ds:schemaRef ds:uri="ac3a5671-46e1-432e-9665-3e7a5ff7a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3011</TotalTime>
  <Words>6434</Words>
  <Application>Microsoft Office PowerPoint</Application>
  <PresentationFormat>Widescreen</PresentationFormat>
  <Paragraphs>362</Paragraphs>
  <Slides>31</Slides>
  <Notes>29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31</vt:i4>
      </vt:variant>
    </vt:vector>
  </HeadingPairs>
  <TitlesOfParts>
    <vt:vector size="40" baseType="lpstr">
      <vt:lpstr>Arial</vt:lpstr>
      <vt:lpstr>Calibri</vt:lpstr>
      <vt:lpstr>Carlito</vt:lpstr>
      <vt:lpstr>Century Gothic</vt:lpstr>
      <vt:lpstr>Futura Std</vt:lpstr>
      <vt:lpstr>Futura Std Book</vt:lpstr>
      <vt:lpstr>sole_text</vt:lpstr>
      <vt:lpstr>Wingdings</vt:lpstr>
      <vt:lpstr>Tema di Office</vt:lpstr>
      <vt:lpstr>Presentazione standard di PowerPoint</vt:lpstr>
      <vt:lpstr>I Digital Innovation Hub</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maturità digitale delle imprese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Pensa Cristina</cp:lastModifiedBy>
  <cp:revision>20</cp:revision>
  <dcterms:created xsi:type="dcterms:W3CDTF">2020-11-05T10:20:54Z</dcterms:created>
  <dcterms:modified xsi:type="dcterms:W3CDTF">2023-07-18T21:17:49Z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0x0101004A745802FC001D4197C1CA53B925CA6E</vt:lpwstr>
  </property>
  <property fmtid="{D5CDD505-2E9C-101B-9397-08002B2CF9AE}" pid="3" name="MediaServiceImageTags">
    <vt:lpwstr/>
  </property>
</Properties>
</file>